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Helvetica Neue"/>
      <p:regular r:id="rId64"/>
      <p:bold r:id="rId65"/>
      <p:italic r:id="rId66"/>
      <p:boldItalic r:id="rId67"/>
    </p:embeddedFont>
    <p:embeddedFont>
      <p:font typeface="Helvetica Neue Ligh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HelveticaNeueLight-boldItalic.fntdata"/><Relationship Id="rId70" Type="http://schemas.openxmlformats.org/officeDocument/2006/relationships/font" Target="fonts/HelveticaNeueLight-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HelveticaNeue-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HelveticaNeue-italic.fntdata"/><Relationship Id="rId21" Type="http://schemas.openxmlformats.org/officeDocument/2006/relationships/slide" Target="slides/slide15.xml"/><Relationship Id="rId65" Type="http://schemas.openxmlformats.org/officeDocument/2006/relationships/font" Target="fonts/HelveticaNeue-bold.fntdata"/><Relationship Id="rId24" Type="http://schemas.openxmlformats.org/officeDocument/2006/relationships/slide" Target="slides/slide18.xml"/><Relationship Id="rId68" Type="http://schemas.openxmlformats.org/officeDocument/2006/relationships/font" Target="fonts/HelveticaNeueLight-regular.fntdata"/><Relationship Id="rId23" Type="http://schemas.openxmlformats.org/officeDocument/2006/relationships/slide" Target="slides/slide17.xml"/><Relationship Id="rId67" Type="http://schemas.openxmlformats.org/officeDocument/2006/relationships/font" Target="fonts/HelveticaNeue-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Light-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f24bdcea1_2_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3f24bdcea1_2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f24bdcea1_2_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f24bdcea1_2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f24bdcea1_2_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f24bdcea1_2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f24bdcea1_2_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f24bdcea1_2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f24bdcea1_2_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f24bdcea1_2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f24bdcea1_2_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f24bdcea1_2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f24bdcea1_2_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3f24bdcea1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f24bdcea1_2_1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f24bdcea1_2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f24bdcea1_2_1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f24bdcea1_2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f24bdcea1_2_1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3f24bdcea1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f24bdcea1_2_1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f24bdcea1_2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3f299f3d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f299f3d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f24bdcea1_2_1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f24bdcea1_2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f24bdcea1_2_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f24bdcea1_2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f24bdcea1_2_1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3f24bdcea1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f24bdcea1_2_1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f24bdcea1_2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f24bdcea1_2_1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3f24bdcea1_2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f24bdcea1_2_1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f24bdcea1_2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f24bdcea1_2_1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f24bdcea1_2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f24bdcea1_2_1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f24bdcea1_2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f24bdcea1_2_1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f24bdcea1_2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f24bdcea1_2_1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f24bdcea1_2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3f24bdcea1_2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3f24bdcea1_2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f24bdcea1_2_1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f24bdcea1_2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f24bdcea1_2_1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f24bdcea1_2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3f24bdcea1_2_2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f24bdcea1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f24bdcea1_2_2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f24bdcea1_2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f24bdcea1_2_2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f24bdcea1_2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3f24bdcea1_2_2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f24bdcea1_2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f24bdcea1_2_2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3f24bdcea1_2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3f24bdcea1_2_2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3f24bdcea1_2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3f24bdcea1_2_3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3f24bdcea1_2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3f24bdcea1_2_3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f24bdcea1_2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3f24bdcea1_2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3f24bdcea1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f24bdcea1_2_3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3f24bdcea1_2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3f24bdcea1_2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f24bdcea1_2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f24bdcea1_2_2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f24bdcea1_2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3f24bdcea1_2_2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f24bdcea1_2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3f24bdcea1_2_2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3f24bdcea1_2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3f24bdcea1_2_2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f24bdcea1_2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3f24bdcea1_2_2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3f24bdcea1_2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3f24bdcea1_2_2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3f24bdcea1_2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f24bdcea1_2_2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3f24bdcea1_2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3f24bdcea1_2_2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f24bdcea1_2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3f24bdcea1_2_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3f24bdcea1_2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3f24bdcea1_2_2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f24bdcea1_2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3f24bdcea1_2_2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3f24bdcea1_2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3f24bdcea1_2_3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f24bdcea1_2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3f24bdcea1_2_3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3f24bdcea1_2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3f24bdcea1_2_3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f24bdcea1_2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3f24bdcea1_2_3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3f24bdcea1_2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3f24bdcea1_2_3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3f24bdcea1_2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f24bdcea1_2_3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f24bdcea1_2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f24bdcea1_2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3f24bdcea1_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f24bdcea1_2_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3f24bdcea1_2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f24bdcea1_2_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3f24bdcea1_2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f24bdcea1_2_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3f24bdcea1_2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ayout with centered title and subtitle placeholders"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482203" y="1123466"/>
            <a:ext cx="5464969" cy="775208"/>
          </a:xfrm>
          <a:prstGeom prst="rect">
            <a:avLst/>
          </a:prstGeom>
          <a:noFill/>
          <a:ln>
            <a:noFill/>
          </a:ln>
        </p:spPr>
        <p:txBody>
          <a:bodyPr anchorCtr="0" anchor="ctr" bIns="32750" lIns="32750" spcFirstLastPara="1" rIns="32750" wrap="square" tIns="32750"/>
          <a:lstStyle>
            <a:lvl1pPr lv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subTitle"/>
          </p:nvPr>
        </p:nvSpPr>
        <p:spPr>
          <a:xfrm>
            <a:off x="964406" y="2049363"/>
            <a:ext cx="4500562" cy="924223"/>
          </a:xfrm>
          <a:prstGeom prst="rect">
            <a:avLst/>
          </a:prstGeom>
          <a:noFill/>
          <a:ln>
            <a:noFill/>
          </a:ln>
        </p:spPr>
        <p:txBody>
          <a:bodyPr anchorCtr="0" anchor="ctr" bIns="32750" lIns="32750" spcFirstLastPara="1" rIns="32750" wrap="square" tIns="32750"/>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0" type="dt"/>
          </p:nvPr>
        </p:nvSpPr>
        <p:spPr>
          <a:xfrm>
            <a:off x="0" y="0"/>
            <a:ext cx="2109375" cy="1582031"/>
          </a:xfrm>
          <a:prstGeom prst="rect">
            <a:avLst/>
          </a:prstGeom>
          <a:noFill/>
          <a:ln>
            <a:noFill/>
          </a:ln>
        </p:spPr>
        <p:txBody>
          <a:bodyPr anchorCtr="0" anchor="t" bIns="29450" lIns="58925" spcFirstLastPara="1" rIns="58925" wrap="square" tIns="29450"/>
          <a:lstStyle>
            <a:lvl1pPr lvl="0"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9pPr>
          </a:lstStyle>
          <a:p/>
        </p:txBody>
      </p:sp>
      <p:sp>
        <p:nvSpPr>
          <p:cNvPr id="58" name="Google Shape;58;p14"/>
          <p:cNvSpPr txBox="1"/>
          <p:nvPr>
            <p:ph idx="11" type="ftr"/>
          </p:nvPr>
        </p:nvSpPr>
        <p:spPr>
          <a:xfrm>
            <a:off x="0" y="0"/>
            <a:ext cx="2109375" cy="1582031"/>
          </a:xfrm>
          <a:prstGeom prst="rect">
            <a:avLst/>
          </a:prstGeom>
          <a:noFill/>
          <a:ln>
            <a:noFill/>
          </a:ln>
        </p:spPr>
        <p:txBody>
          <a:bodyPr anchorCtr="0" anchor="t" bIns="29450" lIns="58925" spcFirstLastPara="1" rIns="58925" wrap="square" tIns="29450"/>
          <a:lstStyle>
            <a:lvl1pPr lvl="0"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9pPr>
          </a:lstStyle>
          <a:p/>
        </p:txBody>
      </p:sp>
      <p:sp>
        <p:nvSpPr>
          <p:cNvPr id="59" name="Google Shape;59;p14"/>
          <p:cNvSpPr txBox="1"/>
          <p:nvPr>
            <p:ph idx="12" type="sldNum"/>
          </p:nvPr>
        </p:nvSpPr>
        <p:spPr>
          <a:xfrm>
            <a:off x="4449217" y="4902398"/>
            <a:ext cx="239985" cy="17078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60" name="Shape 60"/>
        <p:cNvGrpSpPr/>
        <p:nvPr/>
      </p:nvGrpSpPr>
      <p:grpSpPr>
        <a:xfrm>
          <a:off x="0" y="0"/>
          <a:ext cx="0" cy="0"/>
          <a:chOff x="0" y="0"/>
          <a:chExt cx="0" cy="0"/>
        </a:xfrm>
      </p:grpSpPr>
      <p:sp>
        <p:nvSpPr>
          <p:cNvPr id="61" name="Google Shape;61;p15"/>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lstStyle>
            <a:lvl1pPr lv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9pPr>
          </a:lstStyle>
          <a:p/>
        </p:txBody>
      </p:sp>
      <p:sp>
        <p:nvSpPr>
          <p:cNvPr id="62" name="Google Shape;62;p15"/>
          <p:cNvSpPr txBox="1"/>
          <p:nvPr>
            <p:ph idx="1" type="body"/>
          </p:nvPr>
        </p:nvSpPr>
        <p:spPr>
          <a:xfrm>
            <a:off x="669727" y="1366242"/>
            <a:ext cx="7804547" cy="3315146"/>
          </a:xfrm>
          <a:prstGeom prst="rect">
            <a:avLst/>
          </a:prstGeom>
          <a:noFill/>
          <a:ln>
            <a:noFill/>
          </a:ln>
        </p:spPr>
        <p:txBody>
          <a:bodyPr anchorCtr="0" anchor="ctr" bIns="32750" lIns="32750" spcFirstLastPara="1" rIns="32750" wrap="square" tIns="32750"/>
          <a:lstStyle>
            <a:lvl1pPr indent="-419100" lvl="0" marL="457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indent="-419100" lvl="1" marL="914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19100" lvl="2" marL="1371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19100" lvl="3" marL="1828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19100" lvl="4" marL="22860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419100" lvl="5" marL="2743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63" name="Google Shape;63;p15"/>
          <p:cNvSpPr txBox="1"/>
          <p:nvPr>
            <p:ph idx="10" type="dt"/>
          </p:nvPr>
        </p:nvSpPr>
        <p:spPr>
          <a:xfrm>
            <a:off x="0" y="0"/>
            <a:ext cx="2109375" cy="1582031"/>
          </a:xfrm>
          <a:prstGeom prst="rect">
            <a:avLst/>
          </a:prstGeom>
          <a:noFill/>
          <a:ln>
            <a:noFill/>
          </a:ln>
        </p:spPr>
        <p:txBody>
          <a:bodyPr anchorCtr="0" anchor="t" bIns="29450" lIns="58925" spcFirstLastPara="1" rIns="58925" wrap="square" tIns="29450"/>
          <a:lstStyle>
            <a:lvl1pPr lvl="0"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9pPr>
          </a:lstStyle>
          <a:p/>
        </p:txBody>
      </p:sp>
      <p:sp>
        <p:nvSpPr>
          <p:cNvPr id="64" name="Google Shape;64;p15"/>
          <p:cNvSpPr txBox="1"/>
          <p:nvPr>
            <p:ph idx="11" type="ftr"/>
          </p:nvPr>
        </p:nvSpPr>
        <p:spPr>
          <a:xfrm>
            <a:off x="0" y="0"/>
            <a:ext cx="2109375" cy="1582031"/>
          </a:xfrm>
          <a:prstGeom prst="rect">
            <a:avLst/>
          </a:prstGeom>
          <a:noFill/>
          <a:ln>
            <a:noFill/>
          </a:ln>
        </p:spPr>
        <p:txBody>
          <a:bodyPr anchorCtr="0" anchor="t" bIns="29450" lIns="58925" spcFirstLastPara="1" rIns="58925" wrap="square" tIns="29450"/>
          <a:lstStyle>
            <a:lvl1pPr lvl="0"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SzPts val="900"/>
              <a:buNone/>
              <a:defRPr b="1" i="0" sz="1500" u="none" cap="none" strike="noStrike">
                <a:solidFill>
                  <a:srgbClr val="000000"/>
                </a:solidFill>
                <a:latin typeface="Helvetica Neue"/>
                <a:ea typeface="Helvetica Neue"/>
                <a:cs typeface="Helvetica Neue"/>
                <a:sym typeface="Helvetica Neue"/>
              </a:defRPr>
            </a:lvl9pPr>
          </a:lstStyle>
          <a:p/>
        </p:txBody>
      </p:sp>
      <p:sp>
        <p:nvSpPr>
          <p:cNvPr id="65" name="Google Shape;65;p15"/>
          <p:cNvSpPr txBox="1"/>
          <p:nvPr>
            <p:ph idx="12" type="sldNum"/>
          </p:nvPr>
        </p:nvSpPr>
        <p:spPr>
          <a:xfrm>
            <a:off x="4449217" y="4902398"/>
            <a:ext cx="239985" cy="17078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lstStyle>
            <a:lvl1pPr lvl="0"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SzPts val="900"/>
              <a:buNone/>
              <a:defRPr b="0" i="0" sz="5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69727" y="1366242"/>
            <a:ext cx="7804547" cy="3315146"/>
          </a:xfrm>
          <a:prstGeom prst="rect">
            <a:avLst/>
          </a:prstGeom>
          <a:noFill/>
          <a:ln>
            <a:noFill/>
          </a:ln>
        </p:spPr>
        <p:txBody>
          <a:bodyPr anchorCtr="0" anchor="ctr" bIns="32750" lIns="32750" spcFirstLastPara="1" rIns="32750" wrap="square" tIns="32750"/>
          <a:lstStyle>
            <a:lvl1pPr indent="-419100" lvl="0" marL="457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indent="-419100" lvl="1" marL="914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19100" lvl="2" marL="1371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19100" lvl="3" marL="1828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19100" lvl="4" marL="22860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419100" lvl="5" marL="2743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49217" y="4902398"/>
            <a:ext cx="239985" cy="17078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arxiv.org/pdf/1802.05365.pdf" TargetMode="External"/><Relationship Id="rId4" Type="http://schemas.openxmlformats.org/officeDocument/2006/relationships/hyperlink" Target="https://arxiv.org/pdf/1801.06146.pdf" TargetMode="External"/><Relationship Id="rId5" Type="http://schemas.openxmlformats.org/officeDocument/2006/relationships/hyperlink" Target="https://s3-us-west-2.amazonaws.com/openai-assets/research-covers/language-unsupervised/language_understanding_paper.pdf" TargetMode="External"/><Relationship Id="rId6" Type="http://schemas.openxmlformats.org/officeDocument/2006/relationships/hyperlink" Target="about:blan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arxiv.org/pdf/1701.00160.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hyperlink" Target="https://blog.fastforwardlabs.com/2016/08/22/under-the-hood-of-the-variational-autoencoder-i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4.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viblo.asia/p/an-introduction-to-generative-adversarial-networks-gans-a-semi-supervised-learning-3P0lPmqg5ox" TargetMode="External"/><Relationship Id="rId4" Type="http://schemas.openxmlformats.org/officeDocument/2006/relationships/image" Target="../media/image4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hyperlink" Target="https://arxiv.org/pdf/1511.01432.pdf" TargetMode="External"/><Relationship Id="rId4" Type="http://schemas.openxmlformats.org/officeDocument/2006/relationships/hyperlink" Target="https://www.aclweb.org/anthology/D17-1039"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alanakbik.github.io/papers/coling2018.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hyperlink" Target="https://arxiv.org/pdf/1406.5298.pdf" TargetMode="External"/><Relationship Id="rId4" Type="http://schemas.openxmlformats.org/officeDocument/2006/relationships/hyperlink" Target="https://arxiv.org/pdf/1609.02907.pdf" TargetMode="External"/><Relationship Id="rId10" Type="http://schemas.openxmlformats.org/officeDocument/2006/relationships/hyperlink" Target="http://cs231n.stanford.edu/slides/2017/cs231n_2017_lecture13.pdf" TargetMode="External"/><Relationship Id="rId9" Type="http://schemas.openxmlformats.org/officeDocument/2006/relationships/hyperlink" Target="https://blog.fastforwardlabs.com/2016/08/22/under-the-hood-of-the-variational-autoencoder-in.html" TargetMode="External"/><Relationship Id="rId5" Type="http://schemas.openxmlformats.org/officeDocument/2006/relationships/hyperlink" Target="https://arxiv.org/pdf/1802.05365.pdf" TargetMode="External"/><Relationship Id="rId6" Type="http://schemas.openxmlformats.org/officeDocument/2006/relationships/hyperlink" Target="https://arxiv.org/pdf/1804.09530.pdf" TargetMode="External"/><Relationship Id="rId7" Type="http://schemas.openxmlformats.org/officeDocument/2006/relationships/hyperlink" Target="https://web.stanford.edu/class/cs224n/lectures/lecture17.pdf" TargetMode="External"/><Relationship Id="rId8" Type="http://schemas.openxmlformats.org/officeDocument/2006/relationships/hyperlink" Target="https://www.shakirm.com/slides/DeepGenModelsTutorial.pdf"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hyperlink" Target="https://arxiv.org/pdf/1312.6114.pdf" TargetMode="External"/><Relationship Id="rId4" Type="http://schemas.openxmlformats.org/officeDocument/2006/relationships/hyperlink" Target="https://papers.nips.cc/paper/5423-generative-adversarial-nets.pdf" TargetMode="External"/><Relationship Id="rId5" Type="http://schemas.openxmlformats.org/officeDocument/2006/relationships/hyperlink" Target="https://arxiv.org/pdf/1507.02672.pdf" TargetMode="External"/><Relationship Id="rId6" Type="http://schemas.openxmlformats.org/officeDocument/2006/relationships/hyperlink" Target="https://arxiv.org/pdf/1602.05473.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hyperlink" Target="https://arxiv.org/pdf/1806.07832.pdf" TargetMode="External"/><Relationship Id="rId4" Type="http://schemas.openxmlformats.org/officeDocument/2006/relationships/hyperlink" Target="https://arxiv.org/pdf/1710.10903.pdf" TargetMode="External"/><Relationship Id="rId5" Type="http://schemas.openxmlformats.org/officeDocument/2006/relationships/hyperlink" Target="https://arxiv.org/pdf/1611.07308.pdf" TargetMode="External"/><Relationship Id="rId6" Type="http://schemas.openxmlformats.org/officeDocument/2006/relationships/hyperlink" Target="https://arxiv.org/pdf/1806.05662.pd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hyperlink" Target="http://alanakbik.github.io/papers/coling2018.pdf" TargetMode="External"/><Relationship Id="rId4" Type="http://schemas.openxmlformats.org/officeDocument/2006/relationships/hyperlink" Target="https://arxiv.org/pdf/1801.06146.pdf" TargetMode="External"/><Relationship Id="rId5" Type="http://schemas.openxmlformats.org/officeDocument/2006/relationships/hyperlink" Target="https://s3-us-west-2.amazonaws.com/openai-assets/research-covers/language-unsupervised/language_understanding_paper.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9" name="Shape 69"/>
        <p:cNvGrpSpPr/>
        <p:nvPr/>
      </p:nvGrpSpPr>
      <p:grpSpPr>
        <a:xfrm>
          <a:off x="0" y="0"/>
          <a:ext cx="0" cy="0"/>
          <a:chOff x="0" y="0"/>
          <a:chExt cx="0" cy="0"/>
        </a:xfrm>
      </p:grpSpPr>
      <p:sp>
        <p:nvSpPr>
          <p:cNvPr id="70" name="Google Shape;70;p16"/>
          <p:cNvSpPr txBox="1"/>
          <p:nvPr>
            <p:ph type="ctrTitle"/>
          </p:nvPr>
        </p:nvSpPr>
        <p:spPr>
          <a:xfrm>
            <a:off x="892969" y="863947"/>
            <a:ext cx="7358063" cy="1741289"/>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E0F0F"/>
              </a:buClr>
              <a:buSzPts val="4600"/>
              <a:buFont typeface="Helvetica Neue"/>
              <a:buNone/>
            </a:pPr>
            <a:r>
              <a:rPr b="0" i="0" lang="en" sz="4600" u="none" cap="none" strike="noStrike">
                <a:solidFill>
                  <a:srgbClr val="0E0F0F"/>
                </a:solidFill>
                <a:latin typeface="Helvetica Neue"/>
                <a:ea typeface="Helvetica Neue"/>
                <a:cs typeface="Helvetica Neue"/>
                <a:sym typeface="Helvetica Neue"/>
              </a:rPr>
              <a:t>Neural Semi-Supervised Learning </a:t>
            </a:r>
            <a:endParaRPr sz="900"/>
          </a:p>
        </p:txBody>
      </p:sp>
      <p:sp>
        <p:nvSpPr>
          <p:cNvPr id="71" name="Google Shape;71;p16"/>
          <p:cNvSpPr txBox="1"/>
          <p:nvPr>
            <p:ph idx="1" type="subTitle"/>
          </p:nvPr>
        </p:nvSpPr>
        <p:spPr>
          <a:xfrm>
            <a:off x="892969" y="2658814"/>
            <a:ext cx="7358063" cy="596057"/>
          </a:xfrm>
          <a:prstGeom prst="rect">
            <a:avLst/>
          </a:prstGeom>
          <a:noFill/>
          <a:ln>
            <a:noFill/>
          </a:ln>
        </p:spPr>
        <p:txBody>
          <a:bodyPr anchorCtr="0" anchor="t" bIns="29450" lIns="58925" spcFirstLastPara="1" rIns="58925" wrap="square" tIns="29450">
            <a:noAutofit/>
          </a:bodyPr>
          <a:lstStyle/>
          <a:p>
            <a:pPr indent="0" lvl="0" marL="0" marR="0" rtl="0" algn="ctr">
              <a:lnSpc>
                <a:spcPct val="100000"/>
              </a:lnSpc>
              <a:spcBef>
                <a:spcPts val="0"/>
              </a:spcBef>
              <a:spcAft>
                <a:spcPts val="0"/>
              </a:spcAft>
              <a:buClr>
                <a:srgbClr val="000000"/>
              </a:buClr>
              <a:buSzPts val="3200"/>
              <a:buFont typeface="Helvetica Neue"/>
              <a:buNone/>
            </a:pPr>
            <a:r>
              <a:rPr b="0" i="0" lang="en" sz="2200" u="none" cap="none" strike="noStrike">
                <a:solidFill>
                  <a:srgbClr val="000000"/>
                </a:solidFill>
                <a:latin typeface="Helvetica Neue"/>
                <a:ea typeface="Helvetica Neue"/>
                <a:cs typeface="Helvetica Neue"/>
                <a:sym typeface="Helvetica Neue"/>
              </a:rPr>
              <a:t>Alexander Fabbri </a:t>
            </a:r>
            <a:endParaRPr b="0" i="0" sz="2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3200"/>
              <a:buFont typeface="Helvetica Neue"/>
              <a:buNone/>
            </a:pPr>
            <a:r>
              <a:rPr b="0" i="0" lang="en" sz="2200" u="none" cap="none" strike="noStrike">
                <a:solidFill>
                  <a:srgbClr val="000000"/>
                </a:solidFill>
                <a:latin typeface="Helvetica Neue"/>
                <a:ea typeface="Helvetica Neue"/>
                <a:cs typeface="Helvetica Neue"/>
                <a:sym typeface="Helvetica Neue"/>
              </a:rPr>
              <a:t>09/11/2018</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2" name="Shape 132"/>
        <p:cNvGrpSpPr/>
        <p:nvPr/>
      </p:nvGrpSpPr>
      <p:grpSpPr>
        <a:xfrm>
          <a:off x="0" y="0"/>
          <a:ext cx="0" cy="0"/>
          <a:chOff x="0" y="0"/>
          <a:chExt cx="0" cy="0"/>
        </a:xfrm>
      </p:grpSpPr>
      <p:sp>
        <p:nvSpPr>
          <p:cNvPr id="133" name="Google Shape;133;p25"/>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40404"/>
              </a:buClr>
              <a:buSzPts val="5200"/>
              <a:buFont typeface="Helvetica Neue"/>
              <a:buNone/>
            </a:pPr>
            <a:r>
              <a:rPr b="0" i="0" lang="en" sz="5200" u="none" cap="none" strike="noStrike">
                <a:solidFill>
                  <a:srgbClr val="040404"/>
                </a:solidFill>
                <a:latin typeface="Helvetica Neue"/>
                <a:ea typeface="Helvetica Neue"/>
                <a:cs typeface="Helvetica Neue"/>
                <a:sym typeface="Helvetica Neue"/>
              </a:rPr>
              <a:t>Neural Networks</a:t>
            </a:r>
            <a:endParaRPr sz="900"/>
          </a:p>
        </p:txBody>
      </p:sp>
      <p:sp>
        <p:nvSpPr>
          <p:cNvPr id="134" name="Google Shape;134;p25"/>
          <p:cNvSpPr txBox="1"/>
          <p:nvPr>
            <p:ph idx="1" type="body"/>
          </p:nvPr>
        </p:nvSpPr>
        <p:spPr>
          <a:xfrm>
            <a:off x="504302" y="999138"/>
            <a:ext cx="8373900" cy="31452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60606"/>
              </a:buClr>
              <a:buSzPts val="3000"/>
              <a:buFont typeface="Helvetica Neue"/>
              <a:buChar char="•"/>
            </a:pPr>
            <a:r>
              <a:rPr b="0" i="0" lang="en" sz="2100" u="none" cap="none" strike="noStrike">
                <a:solidFill>
                  <a:srgbClr val="060606"/>
                </a:solidFill>
                <a:latin typeface="Helvetica Neue"/>
                <a:ea typeface="Helvetica Neue"/>
                <a:cs typeface="Helvetica Neue"/>
                <a:sym typeface="Helvetica Neue"/>
              </a:rPr>
              <a:t>Neural networks have shown amazing results when trained on large datasets in tasks such as image recognition and machine translation</a:t>
            </a:r>
            <a:endParaRPr sz="900"/>
          </a:p>
        </p:txBody>
      </p:sp>
      <p:pic>
        <p:nvPicPr>
          <p:cNvPr id="135" name="Google Shape;135;p25"/>
          <p:cNvPicPr preferRelativeResize="0"/>
          <p:nvPr/>
        </p:nvPicPr>
        <p:blipFill rotWithShape="1">
          <a:blip r:embed="rId3">
            <a:alphaModFix/>
          </a:blip>
          <a:srcRect b="0" l="0" r="0" t="0"/>
          <a:stretch/>
        </p:blipFill>
        <p:spPr>
          <a:xfrm>
            <a:off x="2462773" y="2323728"/>
            <a:ext cx="4218440" cy="2389249"/>
          </a:xfrm>
          <a:prstGeom prst="rect">
            <a:avLst/>
          </a:prstGeom>
          <a:noFill/>
          <a:ln>
            <a:noFill/>
          </a:ln>
        </p:spPr>
      </p:pic>
      <p:sp>
        <p:nvSpPr>
          <p:cNvPr id="136" name="Google Shape;136;p25"/>
          <p:cNvSpPr txBox="1"/>
          <p:nvPr/>
        </p:nvSpPr>
        <p:spPr>
          <a:xfrm>
            <a:off x="2082850" y="4839611"/>
            <a:ext cx="3673450" cy="131434"/>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600"/>
              <a:buFont typeface="Helvetica Neue"/>
              <a:buNone/>
            </a:pPr>
            <a:r>
              <a:rPr b="0" i="0" lang="en" sz="600" u="none" cap="none" strike="noStrike">
                <a:solidFill>
                  <a:srgbClr val="000000"/>
                </a:solidFill>
                <a:latin typeface="Helvetica Neue"/>
                <a:ea typeface="Helvetica Neue"/>
                <a:cs typeface="Helvetica Neue"/>
                <a:sym typeface="Helvetica Neue"/>
              </a:rPr>
              <a:t>Image: https://www.nextbigfuture.com/2016/03/how-scale-is-enabling-deep-learning.html</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0" name="Shape 140"/>
        <p:cNvGrpSpPr/>
        <p:nvPr/>
      </p:nvGrpSpPr>
      <p:grpSpPr>
        <a:xfrm>
          <a:off x="0" y="0"/>
          <a:ext cx="0" cy="0"/>
          <a:chOff x="0" y="0"/>
          <a:chExt cx="0" cy="0"/>
        </a:xfrm>
      </p:grpSpPr>
      <p:sp>
        <p:nvSpPr>
          <p:cNvPr id="141" name="Google Shape;141;p26"/>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Neural SSL</a:t>
            </a:r>
            <a:endParaRPr sz="900"/>
          </a:p>
        </p:txBody>
      </p:sp>
      <p:sp>
        <p:nvSpPr>
          <p:cNvPr id="142" name="Google Shape;142;p26"/>
          <p:cNvSpPr txBox="1"/>
          <p:nvPr>
            <p:ph idx="1" type="body"/>
          </p:nvPr>
        </p:nvSpPr>
        <p:spPr>
          <a:xfrm>
            <a:off x="669727" y="1061692"/>
            <a:ext cx="7804500" cy="33150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60606"/>
              </a:buClr>
              <a:buSzPts val="3000"/>
              <a:buFont typeface="Helvetica Neue"/>
              <a:buChar char="•"/>
            </a:pPr>
            <a:r>
              <a:rPr b="0" i="0" lang="en" sz="2100" u="none" cap="none" strike="noStrike">
                <a:solidFill>
                  <a:srgbClr val="060606"/>
                </a:solidFill>
                <a:latin typeface="Helvetica Neue"/>
                <a:ea typeface="Helvetica Neue"/>
                <a:cs typeface="Helvetica Neue"/>
                <a:sym typeface="Helvetica Neue"/>
              </a:rPr>
              <a:t>“If you only have 10 examples of something, it’s going to be hard to make deep learning work. If you have 100,000 things …, that’s the kind of scale where you should really start thinking about these kinds of techniques” — Jeff Dean </a:t>
            </a:r>
            <a:endParaRPr b="0" i="0" sz="2100" u="none" cap="none" strike="noStrike">
              <a:solidFill>
                <a:srgbClr val="060606"/>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60606"/>
              </a:buClr>
              <a:buSzPts val="3000"/>
              <a:buFont typeface="Helvetica Neue"/>
              <a:buChar char="•"/>
            </a:pPr>
            <a:r>
              <a:rPr b="0" i="0" lang="en" sz="2100" u="none" cap="none" strike="noStrike">
                <a:solidFill>
                  <a:srgbClr val="060606"/>
                </a:solidFill>
                <a:latin typeface="Helvetica Neue"/>
                <a:ea typeface="Helvetica Neue"/>
                <a:cs typeface="Helvetica Neue"/>
                <a:sym typeface="Helvetica Neue"/>
              </a:rPr>
              <a:t>Can we achieve similar results when we do not have access to such large datasets? Can we use labeled examples from another dataset, task or language? </a:t>
            </a:r>
            <a:endParaRPr b="0" i="0" sz="2100" u="none" cap="none" strike="noStrike">
              <a:solidFill>
                <a:srgbClr val="060606"/>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60606"/>
              </a:buClr>
              <a:buSzPts val="3000"/>
              <a:buFont typeface="Helvetica Neue"/>
              <a:buChar char="•"/>
            </a:pPr>
            <a:r>
              <a:rPr b="0" i="0" lang="en" sz="2100" u="none" cap="none" strike="noStrike">
                <a:solidFill>
                  <a:srgbClr val="060606"/>
                </a:solidFill>
                <a:latin typeface="Helvetica Neue"/>
                <a:ea typeface="Helvetica Neue"/>
                <a:cs typeface="Helvetica Neue"/>
                <a:sym typeface="Helvetica Neue"/>
              </a:rPr>
              <a:t>Ideas with some success: Generative models, pre-training, transfer learning</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6" name="Shape 146"/>
        <p:cNvGrpSpPr/>
        <p:nvPr/>
      </p:nvGrpSpPr>
      <p:grpSpPr>
        <a:xfrm>
          <a:off x="0" y="0"/>
          <a:ext cx="0" cy="0"/>
          <a:chOff x="0" y="0"/>
          <a:chExt cx="0" cy="0"/>
        </a:xfrm>
      </p:grpSpPr>
      <p:sp>
        <p:nvSpPr>
          <p:cNvPr id="147" name="Google Shape;147;p27"/>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1B1B1B"/>
              </a:buClr>
              <a:buSzPts val="5200"/>
              <a:buFont typeface="Helvetica Neue"/>
              <a:buNone/>
            </a:pPr>
            <a:r>
              <a:rPr b="0" i="0" lang="en" sz="5200" u="none" cap="none" strike="noStrike">
                <a:solidFill>
                  <a:srgbClr val="1B1B1B"/>
                </a:solidFill>
                <a:latin typeface="Helvetica Neue"/>
                <a:ea typeface="Helvetica Neue"/>
                <a:cs typeface="Helvetica Neue"/>
                <a:sym typeface="Helvetica Neue"/>
              </a:rPr>
              <a:t>Neural SSL for NLP</a:t>
            </a:r>
            <a:endParaRPr sz="900"/>
          </a:p>
        </p:txBody>
      </p:sp>
      <p:sp>
        <p:nvSpPr>
          <p:cNvPr id="148" name="Google Shape;148;p27"/>
          <p:cNvSpPr txBox="1"/>
          <p:nvPr>
            <p:ph idx="1" type="body"/>
          </p:nvPr>
        </p:nvSpPr>
        <p:spPr>
          <a:xfrm>
            <a:off x="669752" y="1208342"/>
            <a:ext cx="7804500" cy="33150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10101"/>
              </a:buClr>
              <a:buSzPts val="3000"/>
              <a:buFont typeface="Helvetica Neue"/>
              <a:buChar char="•"/>
            </a:pPr>
            <a:r>
              <a:rPr b="0" i="0" lang="en" sz="2100" u="none" cap="none" strike="noStrike">
                <a:solidFill>
                  <a:srgbClr val="010101"/>
                </a:solidFill>
                <a:latin typeface="Helvetica Neue"/>
                <a:ea typeface="Helvetica Neue"/>
                <a:cs typeface="Helvetica Neue"/>
                <a:sym typeface="Helvetica Neue"/>
              </a:rPr>
              <a:t>Often used for sentiment analysis and text classification</a:t>
            </a:r>
            <a:endParaRPr b="0" i="0" sz="2100" u="none" cap="none" strike="noStrike">
              <a:solidFill>
                <a:srgbClr val="010101"/>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10101"/>
              </a:buClr>
              <a:buSzPts val="3000"/>
              <a:buFont typeface="Helvetica Neue"/>
              <a:buChar char="•"/>
            </a:pPr>
            <a:r>
              <a:rPr b="0" i="0" lang="en" sz="2100" u="none" cap="none" strike="noStrike">
                <a:solidFill>
                  <a:srgbClr val="010101"/>
                </a:solidFill>
                <a:latin typeface="Helvetica Neue"/>
                <a:ea typeface="Helvetica Neue"/>
                <a:cs typeface="Helvetica Neue"/>
                <a:sym typeface="Helvetica Neue"/>
              </a:rPr>
              <a:t>Recent work in pre-training neural networks for better representations </a:t>
            </a:r>
            <a:endParaRPr b="0" i="0" sz="2100" u="none" cap="none" strike="noStrike">
              <a:solidFill>
                <a:srgbClr val="010101"/>
              </a:solidFill>
              <a:latin typeface="Helvetica Neue"/>
              <a:ea typeface="Helvetica Neue"/>
              <a:cs typeface="Helvetica Neue"/>
              <a:sym typeface="Helvetica Neue"/>
            </a:endParaRPr>
          </a:p>
          <a:p>
            <a:pPr indent="-279400" lvl="1" marL="571500" marR="0" rtl="0" algn="l">
              <a:lnSpc>
                <a:spcPct val="100000"/>
              </a:lnSpc>
              <a:spcBef>
                <a:spcPts val="2700"/>
              </a:spcBef>
              <a:spcAft>
                <a:spcPts val="0"/>
              </a:spcAft>
              <a:buClr>
                <a:srgbClr val="010101"/>
              </a:buClr>
              <a:buSzPts val="3000"/>
              <a:buFont typeface="Helvetica Neue"/>
              <a:buChar char="•"/>
            </a:pPr>
            <a:r>
              <a:rPr b="0" i="0" lang="en" sz="2100" u="none" cap="none" strike="noStrike">
                <a:solidFill>
                  <a:srgbClr val="010101"/>
                </a:solidFill>
                <a:latin typeface="Helvetica Neue"/>
                <a:ea typeface="Helvetica Neue"/>
                <a:cs typeface="Helvetica Neue"/>
                <a:sym typeface="Helvetica Neue"/>
              </a:rPr>
              <a:t>Going beyond word2vec to deeper shared representations (even whole networks, like in Computer Vision!)</a:t>
            </a:r>
            <a:endParaRPr b="0" i="0" sz="2100" u="none" cap="none" strike="noStrike">
              <a:solidFill>
                <a:srgbClr val="010101"/>
              </a:solidFill>
              <a:latin typeface="Helvetica Neue"/>
              <a:ea typeface="Helvetica Neue"/>
              <a:cs typeface="Helvetica Neue"/>
              <a:sym typeface="Helvetica Neue"/>
            </a:endParaRPr>
          </a:p>
          <a:p>
            <a:pPr indent="-279400" lvl="1" marL="571500" marR="0" rtl="0" algn="l">
              <a:lnSpc>
                <a:spcPct val="100000"/>
              </a:lnSpc>
              <a:spcBef>
                <a:spcPts val="2700"/>
              </a:spcBef>
              <a:spcAft>
                <a:spcPts val="0"/>
              </a:spcAft>
              <a:buClr>
                <a:srgbClr val="010101"/>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3"/>
              </a:rPr>
              <a:t>ELMo</a:t>
            </a:r>
            <a:r>
              <a:rPr b="0" i="0" lang="en" sz="2100" u="none" cap="none" strike="noStrike">
                <a:solidFill>
                  <a:srgbClr val="010101"/>
                </a:solidFill>
                <a:latin typeface="Helvetica Neue"/>
                <a:ea typeface="Helvetica Neue"/>
                <a:cs typeface="Helvetica Neue"/>
                <a:sym typeface="Helvetica Neue"/>
              </a:rPr>
              <a:t>, </a:t>
            </a:r>
            <a:r>
              <a:rPr b="0" i="0" lang="en" sz="2100" u="sng" cap="none" strike="noStrike">
                <a:solidFill>
                  <a:schemeClr val="hlink"/>
                </a:solidFill>
                <a:latin typeface="Helvetica Neue"/>
                <a:ea typeface="Helvetica Neue"/>
                <a:cs typeface="Helvetica Neue"/>
                <a:sym typeface="Helvetica Neue"/>
                <a:hlinkClick r:id="rId4"/>
              </a:rPr>
              <a:t>ULMfit</a:t>
            </a:r>
            <a:r>
              <a:rPr b="0" i="0" lang="en" sz="2100" u="none" cap="none" strike="noStrike">
                <a:solidFill>
                  <a:srgbClr val="010101"/>
                </a:solidFill>
                <a:latin typeface="Helvetica Neue"/>
                <a:ea typeface="Helvetica Neue"/>
                <a:cs typeface="Helvetica Neue"/>
                <a:sym typeface="Helvetica Neue"/>
              </a:rPr>
              <a:t>, </a:t>
            </a:r>
            <a:r>
              <a:rPr b="0" i="0" lang="en" sz="2100" u="sng" cap="none" strike="noStrike">
                <a:solidFill>
                  <a:schemeClr val="hlink"/>
                </a:solidFill>
                <a:latin typeface="Helvetica Neue"/>
                <a:ea typeface="Helvetica Neue"/>
                <a:cs typeface="Helvetica Neue"/>
                <a:sym typeface="Helvetica Neue"/>
                <a:hlinkClick r:id="rId5"/>
              </a:rPr>
              <a:t>OpenAI pretraining</a:t>
            </a:r>
            <a:r>
              <a:rPr b="0" i="0" lang="en" sz="2100" u="none" cap="none" strike="noStrike">
                <a:solidFill>
                  <a:srgbClr val="010101"/>
                </a:solidFill>
                <a:latin typeface="Helvetica Neue"/>
                <a:ea typeface="Helvetica Neue"/>
                <a:cs typeface="Helvetica Neue"/>
                <a:sym typeface="Helvetica Neue"/>
              </a:rPr>
              <a:t>, </a:t>
            </a:r>
            <a:r>
              <a:rPr b="0" i="0" lang="en" sz="2100" u="sng" cap="none" strike="noStrike">
                <a:solidFill>
                  <a:schemeClr val="hlink"/>
                </a:solidFill>
                <a:latin typeface="Helvetica Neue"/>
                <a:ea typeface="Helvetica Neue"/>
                <a:cs typeface="Helvetica Neue"/>
                <a:sym typeface="Helvetica Neue"/>
                <a:hlinkClick r:id="rId6"/>
              </a:rPr>
              <a:t>Contextualized String Embeddings</a:t>
            </a:r>
            <a:r>
              <a:rPr b="0" i="0" lang="en" sz="2100" u="none" cap="none" strike="noStrike">
                <a:solidFill>
                  <a:srgbClr val="010101"/>
                </a:solidFill>
                <a:latin typeface="Helvetica Neue"/>
                <a:ea typeface="Helvetica Neue"/>
                <a:cs typeface="Helvetica Neue"/>
                <a:sym typeface="Helvetica Neue"/>
              </a:rPr>
              <a:t> — </a:t>
            </a:r>
            <a:r>
              <a:rPr lang="en">
                <a:solidFill>
                  <a:srgbClr val="010101"/>
                </a:solidFill>
              </a:rPr>
              <a:t>a</a:t>
            </a:r>
            <a:r>
              <a:rPr b="0" i="0" lang="en" sz="2100" u="none" cap="none" strike="noStrike">
                <a:solidFill>
                  <a:srgbClr val="010101"/>
                </a:solidFill>
                <a:latin typeface="Helvetica Neue"/>
                <a:ea typeface="Helvetica Neue"/>
                <a:cs typeface="Helvetica Neue"/>
                <a:sym typeface="Helvetica Neue"/>
              </a:rPr>
              <a:t>ll from 2018</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2" name="Shape 152"/>
        <p:cNvGrpSpPr/>
        <p:nvPr/>
      </p:nvGrpSpPr>
      <p:grpSpPr>
        <a:xfrm>
          <a:off x="0" y="0"/>
          <a:ext cx="0" cy="0"/>
          <a:chOff x="0" y="0"/>
          <a:chExt cx="0" cy="0"/>
        </a:xfrm>
      </p:grpSpPr>
      <p:sp>
        <p:nvSpPr>
          <p:cNvPr id="153" name="Google Shape;153;p28"/>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111111"/>
              </a:buClr>
              <a:buSzPts val="5200"/>
              <a:buFont typeface="Helvetica Neue"/>
              <a:buNone/>
            </a:pPr>
            <a:r>
              <a:rPr b="0" i="0" lang="en" sz="5200" u="none" cap="none" strike="noStrike">
                <a:solidFill>
                  <a:srgbClr val="111111"/>
                </a:solidFill>
                <a:latin typeface="Helvetica Neue"/>
                <a:ea typeface="Helvetica Neue"/>
                <a:cs typeface="Helvetica Neue"/>
                <a:sym typeface="Helvetica Neue"/>
              </a:rPr>
              <a:t>Papers covered</a:t>
            </a:r>
            <a:endParaRPr sz="900"/>
          </a:p>
        </p:txBody>
      </p:sp>
      <p:sp>
        <p:nvSpPr>
          <p:cNvPr id="154" name="Google Shape;154;p28"/>
          <p:cNvSpPr txBox="1"/>
          <p:nvPr>
            <p:ph idx="1" type="body"/>
          </p:nvPr>
        </p:nvSpPr>
        <p:spPr>
          <a:xfrm>
            <a:off x="669727" y="1219617"/>
            <a:ext cx="7804500" cy="33150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60606"/>
              </a:buClr>
              <a:buSzPts val="3000"/>
              <a:buFont typeface="Helvetica Neue"/>
              <a:buChar char="•"/>
            </a:pPr>
            <a:r>
              <a:rPr b="0" i="0" lang="en" sz="2100" u="none" cap="none" strike="noStrike">
                <a:solidFill>
                  <a:srgbClr val="060606"/>
                </a:solidFill>
                <a:latin typeface="Helvetica Neue"/>
                <a:ea typeface="Helvetica Neue"/>
                <a:cs typeface="Helvetica Neue"/>
                <a:sym typeface="Helvetica Neue"/>
              </a:rPr>
              <a:t>Semi-Supervised Learning with Deep Generative Models - N</a:t>
            </a:r>
            <a:r>
              <a:rPr lang="en">
                <a:solidFill>
                  <a:srgbClr val="060606"/>
                </a:solidFill>
              </a:rPr>
              <a:t>IPS</a:t>
            </a:r>
            <a:r>
              <a:rPr b="0" i="0" lang="en" sz="2100" u="none" cap="none" strike="noStrike">
                <a:solidFill>
                  <a:srgbClr val="060606"/>
                </a:solidFill>
                <a:latin typeface="Helvetica Neue"/>
                <a:ea typeface="Helvetica Neue"/>
                <a:cs typeface="Helvetica Neue"/>
                <a:sym typeface="Helvetica Neue"/>
              </a:rPr>
              <a:t> 2014</a:t>
            </a:r>
            <a:endParaRPr b="0" i="0" sz="2100" u="none" cap="none" strike="noStrike">
              <a:solidFill>
                <a:srgbClr val="060606"/>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60606"/>
              </a:buClr>
              <a:buSzPts val="3000"/>
              <a:buFont typeface="Helvetica Neue"/>
              <a:buChar char="•"/>
            </a:pPr>
            <a:r>
              <a:rPr b="0" i="0" lang="en" sz="2100" u="none" cap="none" strike="noStrike">
                <a:solidFill>
                  <a:srgbClr val="060606"/>
                </a:solidFill>
                <a:latin typeface="Helvetica Neue"/>
                <a:ea typeface="Helvetica Neue"/>
                <a:cs typeface="Helvetica Neue"/>
                <a:sym typeface="Helvetica Neue"/>
              </a:rPr>
              <a:t>Semi-Supervised Classification with Graph Convolutional Networks - ICML 2017</a:t>
            </a:r>
            <a:endParaRPr b="0" i="0" sz="2100" u="none" cap="none" strike="noStrike">
              <a:solidFill>
                <a:srgbClr val="060606"/>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60606"/>
              </a:buClr>
              <a:buSzPts val="3000"/>
              <a:buFont typeface="Helvetica Neue"/>
              <a:buChar char="•"/>
            </a:pPr>
            <a:r>
              <a:rPr b="0" i="0" lang="en" sz="2100" u="none" cap="none" strike="noStrike">
                <a:solidFill>
                  <a:srgbClr val="060606"/>
                </a:solidFill>
                <a:latin typeface="Helvetica Neue"/>
                <a:ea typeface="Helvetica Neue"/>
                <a:cs typeface="Helvetica Neue"/>
                <a:sym typeface="Helvetica Neue"/>
              </a:rPr>
              <a:t>Strong Baselines for Neural Semi-supervised Learning under Domain Shift - ACL 2018</a:t>
            </a:r>
            <a:endParaRPr b="0" i="0" sz="2100" u="none" cap="none" strike="noStrike">
              <a:solidFill>
                <a:srgbClr val="060606"/>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60606"/>
              </a:buClr>
              <a:buSzPts val="3000"/>
              <a:buFont typeface="Helvetica Neue"/>
              <a:buChar char="•"/>
            </a:pPr>
            <a:r>
              <a:rPr b="0" i="0" lang="en" sz="2100" u="none" cap="none" strike="noStrike">
                <a:solidFill>
                  <a:srgbClr val="060606"/>
                </a:solidFill>
                <a:latin typeface="Helvetica Neue"/>
                <a:ea typeface="Helvetica Neue"/>
                <a:cs typeface="Helvetica Neue"/>
                <a:sym typeface="Helvetica Neue"/>
              </a:rPr>
              <a:t>Deep contextualized word representations - NAACL </a:t>
            </a:r>
            <a:r>
              <a:rPr b="0" i="0" lang="en" sz="2100" u="none" cap="none" strike="noStrike">
                <a:solidFill>
                  <a:srgbClr val="060606"/>
                </a:solidFill>
                <a:latin typeface="Helvetica Neue"/>
                <a:ea typeface="Helvetica Neue"/>
                <a:cs typeface="Helvetica Neue"/>
                <a:sym typeface="Helvetica Neue"/>
              </a:rPr>
              <a:t>2018</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sp>
        <p:nvSpPr>
          <p:cNvPr id="159" name="Google Shape;159;p29"/>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lang="en" sz="4300"/>
              <a:t>Background on</a:t>
            </a:r>
            <a:r>
              <a:rPr b="0" i="0" lang="en" sz="4300" u="none" cap="none" strike="noStrike">
                <a:solidFill>
                  <a:srgbClr val="000000"/>
                </a:solidFill>
                <a:latin typeface="Helvetica Neue"/>
                <a:ea typeface="Helvetica Neue"/>
                <a:cs typeface="Helvetica Neue"/>
                <a:sym typeface="Helvetica Neue"/>
              </a:rPr>
              <a:t> Deep Generative Models</a:t>
            </a:r>
            <a:endParaRPr sz="900"/>
          </a:p>
        </p:txBody>
      </p:sp>
      <p:pic>
        <p:nvPicPr>
          <p:cNvPr id="160" name="Google Shape;160;p29"/>
          <p:cNvPicPr preferRelativeResize="0"/>
          <p:nvPr/>
        </p:nvPicPr>
        <p:blipFill rotWithShape="1">
          <a:blip r:embed="rId3">
            <a:alphaModFix/>
          </a:blip>
          <a:srcRect b="0" l="0" r="0" t="1980"/>
          <a:stretch/>
        </p:blipFill>
        <p:spPr>
          <a:xfrm>
            <a:off x="1080492" y="1444109"/>
            <a:ext cx="6292080" cy="2981120"/>
          </a:xfrm>
          <a:prstGeom prst="rect">
            <a:avLst/>
          </a:prstGeom>
          <a:noFill/>
          <a:ln>
            <a:noFill/>
          </a:ln>
        </p:spPr>
      </p:pic>
      <p:sp>
        <p:nvSpPr>
          <p:cNvPr id="161" name="Google Shape;161;p29"/>
          <p:cNvSpPr txBox="1"/>
          <p:nvPr/>
        </p:nvSpPr>
        <p:spPr>
          <a:xfrm>
            <a:off x="3213571" y="4293784"/>
            <a:ext cx="1846213" cy="131434"/>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600"/>
              <a:buFont typeface="Helvetica Neue"/>
              <a:buNone/>
            </a:pPr>
            <a:r>
              <a:rPr b="0" i="0" lang="en" sz="600" u="none" cap="none" strike="noStrike">
                <a:solidFill>
                  <a:srgbClr val="000000"/>
                </a:solidFill>
                <a:latin typeface="Helvetica Neue"/>
                <a:ea typeface="Helvetica Neue"/>
                <a:cs typeface="Helvetica Neue"/>
                <a:sym typeface="Helvetica Neue"/>
              </a:rPr>
              <a:t>Image: </a:t>
            </a:r>
            <a:r>
              <a:rPr b="0" i="0" lang="en" sz="600" u="sng" cap="none" strike="noStrike">
                <a:solidFill>
                  <a:schemeClr val="hlink"/>
                </a:solidFill>
                <a:latin typeface="Helvetica Neue"/>
                <a:ea typeface="Helvetica Neue"/>
                <a:cs typeface="Helvetica Neue"/>
                <a:sym typeface="Helvetica Neue"/>
                <a:hlinkClick r:id="rId4"/>
              </a:rPr>
              <a:t>https://arxiv.org/pdf/1701.00160.pdf</a:t>
            </a:r>
            <a:r>
              <a:rPr b="0" i="0" lang="en" sz="600" u="none" cap="none" strike="noStrike">
                <a:solidFill>
                  <a:srgbClr val="000000"/>
                </a:solidFill>
                <a:latin typeface="Helvetica Neue"/>
                <a:ea typeface="Helvetica Neue"/>
                <a:cs typeface="Helvetica Neue"/>
                <a:sym typeface="Helvetica Neue"/>
              </a:rPr>
              <a:t> </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5" name="Shape 165"/>
        <p:cNvGrpSpPr/>
        <p:nvPr/>
      </p:nvGrpSpPr>
      <p:grpSpPr>
        <a:xfrm>
          <a:off x="0" y="0"/>
          <a:ext cx="0" cy="0"/>
          <a:chOff x="0" y="0"/>
          <a:chExt cx="0" cy="0"/>
        </a:xfrm>
      </p:grpSpPr>
      <p:sp>
        <p:nvSpPr>
          <p:cNvPr id="166" name="Google Shape;166;p30"/>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Why use Deep Generative Models?</a:t>
            </a:r>
            <a:endParaRPr sz="900"/>
          </a:p>
        </p:txBody>
      </p:sp>
      <p:sp>
        <p:nvSpPr>
          <p:cNvPr id="167" name="Google Shape;167;p30"/>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2800"/>
              <a:buFont typeface="Helvetica Neue"/>
              <a:buChar char="•"/>
            </a:pPr>
            <a:r>
              <a:rPr b="0" i="0" lang="en" sz="1900" u="none" cap="none" strike="noStrike">
                <a:solidFill>
                  <a:srgbClr val="000000"/>
                </a:solidFill>
                <a:latin typeface="Helvetica Neue"/>
                <a:ea typeface="Helvetica Neue"/>
                <a:cs typeface="Helvetica Neue"/>
                <a:sym typeface="Helvetica Neue"/>
              </a:rPr>
              <a:t>Example: Building an image classifier where p(class | image) requires estimating a very high-dimensional function</a:t>
            </a:r>
            <a:endParaRPr b="0" i="0" sz="1900" u="none" cap="none" strike="noStrike">
              <a:solidFill>
                <a:srgbClr val="000000"/>
              </a:solidFill>
              <a:latin typeface="Helvetica Neue"/>
              <a:ea typeface="Helvetica Neue"/>
              <a:cs typeface="Helvetica Neue"/>
              <a:sym typeface="Helvetica Neue"/>
            </a:endParaRPr>
          </a:p>
          <a:p>
            <a:pPr indent="-292100" lvl="2" marL="863600" marR="0" rtl="0" algn="l">
              <a:lnSpc>
                <a:spcPct val="100000"/>
              </a:lnSpc>
              <a:spcBef>
                <a:spcPts val="2600"/>
              </a:spcBef>
              <a:spcAft>
                <a:spcPts val="0"/>
              </a:spcAft>
              <a:buClr>
                <a:srgbClr val="000000"/>
              </a:buClr>
              <a:buSzPts val="2800"/>
              <a:buFont typeface="Helvetica Neue"/>
              <a:buChar char="•"/>
            </a:pPr>
            <a:r>
              <a:rPr b="0" i="0" lang="en" sz="1900" u="none" cap="none" strike="noStrike">
                <a:solidFill>
                  <a:srgbClr val="000000"/>
                </a:solidFill>
                <a:latin typeface="Helvetica Neue"/>
                <a:ea typeface="Helvetica Neue"/>
                <a:cs typeface="Helvetica Neue"/>
                <a:sym typeface="Helvetica Neue"/>
              </a:rPr>
              <a:t>Model the data as being generated from some low-dimensional or sparse latent variable z</a:t>
            </a:r>
            <a:endParaRPr b="0" i="0" sz="1900" u="none" cap="none" strike="noStrike">
              <a:solidFill>
                <a:srgbClr val="000000"/>
              </a:solidFill>
              <a:latin typeface="Helvetica Neue"/>
              <a:ea typeface="Helvetica Neue"/>
              <a:cs typeface="Helvetica Neue"/>
              <a:sym typeface="Helvetica Neue"/>
            </a:endParaRPr>
          </a:p>
          <a:p>
            <a:pPr indent="-279400" lvl="3" marL="1143000" marR="0" rtl="0" algn="l">
              <a:lnSpc>
                <a:spcPct val="100000"/>
              </a:lnSpc>
              <a:spcBef>
                <a:spcPts val="2600"/>
              </a:spcBef>
              <a:spcAft>
                <a:spcPts val="0"/>
              </a:spcAft>
              <a:buClr>
                <a:srgbClr val="000000"/>
              </a:buClr>
              <a:buSzPts val="2800"/>
              <a:buFont typeface="Helvetica Neue"/>
              <a:buChar char="•"/>
            </a:pPr>
            <a:r>
              <a:rPr b="0" i="0" lang="en" sz="1900" u="none" cap="none" strike="noStrike">
                <a:solidFill>
                  <a:srgbClr val="000000"/>
                </a:solidFill>
                <a:latin typeface="Helvetica Neue"/>
                <a:ea typeface="Helvetica Neue"/>
                <a:cs typeface="Helvetica Neue"/>
                <a:sym typeface="Helvetica Neue"/>
              </a:rPr>
              <a:t>p(image)=∫p(image|z)p(z)dz.</a:t>
            </a:r>
            <a:endParaRPr b="0" i="0" sz="1900" u="none" cap="none" strike="noStrike">
              <a:solidFill>
                <a:srgbClr val="000000"/>
              </a:solidFill>
              <a:latin typeface="Helvetica Neue"/>
              <a:ea typeface="Helvetica Neue"/>
              <a:cs typeface="Helvetica Neue"/>
              <a:sym typeface="Helvetica Neue"/>
            </a:endParaRPr>
          </a:p>
          <a:p>
            <a:pPr indent="-292100" lvl="2" marL="863600" marR="0" rtl="0" algn="l">
              <a:lnSpc>
                <a:spcPct val="100000"/>
              </a:lnSpc>
              <a:spcBef>
                <a:spcPts val="2600"/>
              </a:spcBef>
              <a:spcAft>
                <a:spcPts val="0"/>
              </a:spcAft>
              <a:buClr>
                <a:srgbClr val="000000"/>
              </a:buClr>
              <a:buSzPts val="2800"/>
              <a:buFont typeface="Helvetica Neue"/>
              <a:buChar char="•"/>
            </a:pPr>
            <a:r>
              <a:rPr b="0" i="0" lang="en" sz="1900" u="none" cap="none" strike="noStrike">
                <a:solidFill>
                  <a:srgbClr val="000000"/>
                </a:solidFill>
                <a:latin typeface="Helvetica Neue"/>
                <a:ea typeface="Helvetica Neue"/>
                <a:cs typeface="Helvetica Neue"/>
                <a:sym typeface="Helvetica Neue"/>
              </a:rPr>
              <a:t>Then for classification, just need  to learn p(class|z), which is usually a much simpler function</a:t>
            </a:r>
            <a:endParaRPr b="0" i="0" sz="1900" u="none" cap="none" strike="noStrike">
              <a:solidFill>
                <a:srgbClr val="000000"/>
              </a:solidFill>
              <a:latin typeface="Helvetica Neue"/>
              <a:ea typeface="Helvetica Neue"/>
              <a:cs typeface="Helvetica Neue"/>
              <a:sym typeface="Helvetica Neue"/>
            </a:endParaRPr>
          </a:p>
          <a:p>
            <a:pPr indent="-292100" lvl="2" marL="863600" marR="0" rtl="0" algn="l">
              <a:lnSpc>
                <a:spcPct val="100000"/>
              </a:lnSpc>
              <a:spcBef>
                <a:spcPts val="2600"/>
              </a:spcBef>
              <a:spcAft>
                <a:spcPts val="0"/>
              </a:spcAft>
              <a:buClr>
                <a:srgbClr val="000000"/>
              </a:buClr>
              <a:buSzPts val="2800"/>
              <a:buFont typeface="Helvetica Neue"/>
              <a:buChar char="•"/>
            </a:pPr>
            <a:r>
              <a:rPr b="0" i="0" lang="en" sz="1900" u="none" cap="none" strike="noStrike">
                <a:solidFill>
                  <a:srgbClr val="000000"/>
                </a:solidFill>
                <a:latin typeface="Helvetica Neue"/>
                <a:ea typeface="Helvetica Neue"/>
                <a:cs typeface="Helvetica Neue"/>
                <a:sym typeface="Helvetica Neue"/>
              </a:rPr>
              <a:t>Can take advantage of unlabeled data</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1" name="Shape 171"/>
        <p:cNvGrpSpPr/>
        <p:nvPr/>
      </p:nvGrpSpPr>
      <p:grpSpPr>
        <a:xfrm>
          <a:off x="0" y="0"/>
          <a:ext cx="0" cy="0"/>
          <a:chOff x="0" y="0"/>
          <a:chExt cx="0" cy="0"/>
        </a:xfrm>
      </p:grpSpPr>
      <p:sp>
        <p:nvSpPr>
          <p:cNvPr id="172" name="Google Shape;172;p31"/>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800"/>
              <a:buFont typeface="Helvetica Neue"/>
              <a:buNone/>
            </a:pPr>
            <a:r>
              <a:rPr b="0" i="0" lang="en" sz="4800" u="none" cap="none" strike="noStrike">
                <a:solidFill>
                  <a:srgbClr val="000000"/>
                </a:solidFill>
                <a:latin typeface="Helvetica Neue"/>
                <a:ea typeface="Helvetica Neue"/>
                <a:cs typeface="Helvetica Neue"/>
                <a:sym typeface="Helvetica Neue"/>
              </a:rPr>
              <a:t>Variational Autoencoders</a:t>
            </a:r>
            <a:endParaRPr sz="900"/>
          </a:p>
        </p:txBody>
      </p:sp>
      <p:pic>
        <p:nvPicPr>
          <p:cNvPr id="173" name="Google Shape;173;p31"/>
          <p:cNvPicPr preferRelativeResize="0"/>
          <p:nvPr/>
        </p:nvPicPr>
        <p:blipFill rotWithShape="1">
          <a:blip r:embed="rId3">
            <a:alphaModFix/>
          </a:blip>
          <a:srcRect b="0" l="0" r="0" t="0"/>
          <a:stretch/>
        </p:blipFill>
        <p:spPr>
          <a:xfrm>
            <a:off x="2465709" y="1188009"/>
            <a:ext cx="4212580" cy="3259057"/>
          </a:xfrm>
          <a:prstGeom prst="rect">
            <a:avLst/>
          </a:prstGeom>
          <a:noFill/>
          <a:ln>
            <a:noFill/>
          </a:ln>
        </p:spPr>
      </p:pic>
      <p:sp>
        <p:nvSpPr>
          <p:cNvPr id="174" name="Google Shape;174;p31"/>
          <p:cNvSpPr txBox="1"/>
          <p:nvPr/>
        </p:nvSpPr>
        <p:spPr>
          <a:xfrm>
            <a:off x="2465710" y="4592176"/>
            <a:ext cx="4374300" cy="131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600"/>
              <a:buFont typeface="Helvetica Neue"/>
              <a:buNone/>
            </a:pPr>
            <a:r>
              <a:rPr b="0" i="0" lang="en" sz="600" u="none" cap="none" strike="noStrike">
                <a:solidFill>
                  <a:srgbClr val="000000"/>
                </a:solidFill>
                <a:latin typeface="Helvetica Neue"/>
                <a:ea typeface="Helvetica Neue"/>
                <a:cs typeface="Helvetica Neue"/>
                <a:sym typeface="Helvetica Neue"/>
              </a:rPr>
              <a:t>Image: </a:t>
            </a:r>
            <a:r>
              <a:rPr b="0" i="0" lang="en" sz="600" u="sng" cap="none" strike="noStrike">
                <a:solidFill>
                  <a:schemeClr val="hlink"/>
                </a:solidFill>
                <a:latin typeface="Helvetica Neue"/>
                <a:ea typeface="Helvetica Neue"/>
                <a:cs typeface="Helvetica Neue"/>
                <a:sym typeface="Helvetica Neue"/>
                <a:hlinkClick r:id="rId4"/>
              </a:rPr>
              <a:t>https://blog.fastforwardlabs.com/2016/08/22/under-the-hood-of-the-variational-autoencoder-in.html</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8" name="Shape 178"/>
        <p:cNvGrpSpPr/>
        <p:nvPr/>
      </p:nvGrpSpPr>
      <p:grpSpPr>
        <a:xfrm>
          <a:off x="0" y="0"/>
          <a:ext cx="0" cy="0"/>
          <a:chOff x="0" y="0"/>
          <a:chExt cx="0" cy="0"/>
        </a:xfrm>
      </p:grpSpPr>
      <p:sp>
        <p:nvSpPr>
          <p:cNvPr id="179" name="Google Shape;179;p32"/>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Variational Autoencoders cont.</a:t>
            </a:r>
            <a:endParaRPr sz="900"/>
          </a:p>
        </p:txBody>
      </p:sp>
      <p:pic>
        <p:nvPicPr>
          <p:cNvPr id="180" name="Google Shape;180;p32"/>
          <p:cNvPicPr preferRelativeResize="0"/>
          <p:nvPr/>
        </p:nvPicPr>
        <p:blipFill rotWithShape="1">
          <a:blip r:embed="rId3">
            <a:alphaModFix/>
          </a:blip>
          <a:srcRect b="0" l="0" r="0" t="0"/>
          <a:stretch/>
        </p:blipFill>
        <p:spPr>
          <a:xfrm>
            <a:off x="4572001" y="1800227"/>
            <a:ext cx="1869525" cy="460250"/>
          </a:xfrm>
          <a:prstGeom prst="rect">
            <a:avLst/>
          </a:prstGeom>
          <a:noFill/>
          <a:ln>
            <a:noFill/>
          </a:ln>
        </p:spPr>
      </p:pic>
      <p:sp>
        <p:nvSpPr>
          <p:cNvPr id="181" name="Google Shape;181;p32"/>
          <p:cNvSpPr txBox="1"/>
          <p:nvPr/>
        </p:nvSpPr>
        <p:spPr>
          <a:xfrm>
            <a:off x="474389" y="1855143"/>
            <a:ext cx="4193604" cy="242776"/>
          </a:xfrm>
          <a:prstGeom prst="rect">
            <a:avLst/>
          </a:prstGeom>
          <a:noFill/>
          <a:ln>
            <a:noFill/>
          </a:ln>
        </p:spPr>
        <p:txBody>
          <a:bodyPr anchorCtr="0" anchor="ctr" bIns="32750" lIns="32750" spcFirstLastPara="1" rIns="32750" wrap="square" tIns="32750">
            <a:noAutofit/>
          </a:bodyPr>
          <a:lstStyle/>
          <a:p>
            <a:pPr indent="-215900" lvl="0" marL="215900" marR="0" rtl="0" algn="ctr">
              <a:lnSpc>
                <a:spcPct val="100000"/>
              </a:lnSpc>
              <a:spcBef>
                <a:spcPts val="0"/>
              </a:spcBef>
              <a:spcAft>
                <a:spcPts val="0"/>
              </a:spcAft>
              <a:buClr>
                <a:srgbClr val="000000"/>
              </a:buClr>
              <a:buSzPts val="2200"/>
              <a:buFont typeface="Helvetica Neue"/>
              <a:buChar char="•"/>
            </a:pPr>
            <a:r>
              <a:rPr b="1" i="0" lang="en" sz="1500" u="none" cap="none" strike="noStrike">
                <a:solidFill>
                  <a:srgbClr val="000000"/>
                </a:solidFill>
                <a:latin typeface="Helvetica Neue"/>
                <a:ea typeface="Helvetica Neue"/>
                <a:cs typeface="Helvetica Neue"/>
                <a:sym typeface="Helvetica Neue"/>
              </a:rPr>
              <a:t>Want to maximize the data likelihood: </a:t>
            </a:r>
            <a:endParaRPr sz="900"/>
          </a:p>
        </p:txBody>
      </p:sp>
      <p:sp>
        <p:nvSpPr>
          <p:cNvPr id="182" name="Google Shape;182;p32"/>
          <p:cNvSpPr txBox="1"/>
          <p:nvPr/>
        </p:nvSpPr>
        <p:spPr>
          <a:xfrm>
            <a:off x="381744" y="2602725"/>
            <a:ext cx="4378895" cy="242776"/>
          </a:xfrm>
          <a:prstGeom prst="rect">
            <a:avLst/>
          </a:prstGeom>
          <a:noFill/>
          <a:ln>
            <a:noFill/>
          </a:ln>
        </p:spPr>
        <p:txBody>
          <a:bodyPr anchorCtr="0" anchor="ctr" bIns="32750" lIns="32750" spcFirstLastPara="1" rIns="32750" wrap="square" tIns="32750">
            <a:noAutofit/>
          </a:bodyPr>
          <a:lstStyle/>
          <a:p>
            <a:pPr indent="-215900" lvl="0" marL="215900" marR="0" rtl="0" algn="ctr">
              <a:lnSpc>
                <a:spcPct val="100000"/>
              </a:lnSpc>
              <a:spcBef>
                <a:spcPts val="0"/>
              </a:spcBef>
              <a:spcAft>
                <a:spcPts val="0"/>
              </a:spcAft>
              <a:buClr>
                <a:srgbClr val="000000"/>
              </a:buClr>
              <a:buSzPts val="2200"/>
              <a:buFont typeface="Helvetica Neue"/>
              <a:buChar char="•"/>
            </a:pPr>
            <a:r>
              <a:rPr b="1" i="0" lang="en" sz="1500" u="none" cap="none" strike="noStrike">
                <a:solidFill>
                  <a:srgbClr val="000000"/>
                </a:solidFill>
                <a:latin typeface="Helvetica Neue"/>
                <a:ea typeface="Helvetica Neue"/>
                <a:cs typeface="Helvetica Neue"/>
                <a:sym typeface="Helvetica Neue"/>
              </a:rPr>
              <a:t>Want to calculate the posterior density: </a:t>
            </a:r>
            <a:endParaRPr sz="900"/>
          </a:p>
        </p:txBody>
      </p:sp>
      <p:pic>
        <p:nvPicPr>
          <p:cNvPr id="183" name="Google Shape;183;p32"/>
          <p:cNvPicPr preferRelativeResize="0"/>
          <p:nvPr/>
        </p:nvPicPr>
        <p:blipFill rotWithShape="1">
          <a:blip r:embed="rId4">
            <a:alphaModFix/>
          </a:blip>
          <a:srcRect b="0" l="0" r="0" t="0"/>
          <a:stretch/>
        </p:blipFill>
        <p:spPr>
          <a:xfrm>
            <a:off x="4572000" y="2530602"/>
            <a:ext cx="1869525" cy="494254"/>
          </a:xfrm>
          <a:prstGeom prst="rect">
            <a:avLst/>
          </a:prstGeom>
          <a:noFill/>
          <a:ln>
            <a:noFill/>
          </a:ln>
        </p:spPr>
      </p:pic>
      <p:sp>
        <p:nvSpPr>
          <p:cNvPr id="184" name="Google Shape;184;p32"/>
          <p:cNvSpPr txBox="1"/>
          <p:nvPr/>
        </p:nvSpPr>
        <p:spPr>
          <a:xfrm>
            <a:off x="462111" y="3350307"/>
            <a:ext cx="2851918" cy="243613"/>
          </a:xfrm>
          <a:prstGeom prst="rect">
            <a:avLst/>
          </a:prstGeom>
          <a:noFill/>
          <a:ln>
            <a:noFill/>
          </a:ln>
        </p:spPr>
        <p:txBody>
          <a:bodyPr anchorCtr="0" anchor="ctr" bIns="32750" lIns="32750" spcFirstLastPara="1" rIns="32750" wrap="square" tIns="32750">
            <a:noAutofit/>
          </a:bodyPr>
          <a:lstStyle/>
          <a:p>
            <a:pPr indent="-215900" lvl="0" marL="215900" marR="0" rtl="0" algn="ctr">
              <a:lnSpc>
                <a:spcPct val="100000"/>
              </a:lnSpc>
              <a:spcBef>
                <a:spcPts val="0"/>
              </a:spcBef>
              <a:spcAft>
                <a:spcPts val="0"/>
              </a:spcAft>
              <a:buClr>
                <a:srgbClr val="000000"/>
              </a:buClr>
              <a:buSzPts val="2200"/>
              <a:buFont typeface="Helvetica Neue"/>
              <a:buChar char="•"/>
            </a:pPr>
            <a:r>
              <a:rPr b="1" i="0" lang="en" sz="1500" u="none" cap="none" strike="noStrike">
                <a:solidFill>
                  <a:srgbClr val="000000"/>
                </a:solidFill>
                <a:latin typeface="Helvetica Neue"/>
                <a:ea typeface="Helvetica Neue"/>
                <a:cs typeface="Helvetica Neue"/>
                <a:sym typeface="Helvetica Neue"/>
              </a:rPr>
              <a:t>But, both are intractable!</a:t>
            </a:r>
            <a:endParaRPr sz="900"/>
          </a:p>
        </p:txBody>
      </p:sp>
      <p:pic>
        <p:nvPicPr>
          <p:cNvPr id="185" name="Google Shape;185;p32"/>
          <p:cNvPicPr preferRelativeResize="0"/>
          <p:nvPr/>
        </p:nvPicPr>
        <p:blipFill rotWithShape="1">
          <a:blip r:embed="rId5">
            <a:alphaModFix/>
          </a:blip>
          <a:srcRect b="0" l="0" r="0" t="0"/>
          <a:stretch/>
        </p:blipFill>
        <p:spPr>
          <a:xfrm>
            <a:off x="5736501" y="3997665"/>
            <a:ext cx="577850" cy="191223"/>
          </a:xfrm>
          <a:prstGeom prst="rect">
            <a:avLst/>
          </a:prstGeom>
          <a:noFill/>
          <a:ln>
            <a:noFill/>
          </a:ln>
        </p:spPr>
      </p:pic>
      <p:sp>
        <p:nvSpPr>
          <p:cNvPr id="186" name="Google Shape;186;p32"/>
          <p:cNvSpPr txBox="1"/>
          <p:nvPr/>
        </p:nvSpPr>
        <p:spPr>
          <a:xfrm>
            <a:off x="519038" y="3926272"/>
            <a:ext cx="2550542" cy="243613"/>
          </a:xfrm>
          <a:prstGeom prst="rect">
            <a:avLst/>
          </a:prstGeom>
          <a:noFill/>
          <a:ln>
            <a:noFill/>
          </a:ln>
        </p:spPr>
        <p:txBody>
          <a:bodyPr anchorCtr="0" anchor="ctr" bIns="32750" lIns="32750" spcFirstLastPara="1" rIns="32750" wrap="square" tIns="32750">
            <a:noAutofit/>
          </a:bodyPr>
          <a:lstStyle/>
          <a:p>
            <a:pPr indent="-215900" lvl="0" marL="215900" marR="0" rtl="0" algn="ctr">
              <a:lnSpc>
                <a:spcPct val="100000"/>
              </a:lnSpc>
              <a:spcBef>
                <a:spcPts val="0"/>
              </a:spcBef>
              <a:spcAft>
                <a:spcPts val="0"/>
              </a:spcAft>
              <a:buClr>
                <a:srgbClr val="000000"/>
              </a:buClr>
              <a:buSzPts val="2200"/>
              <a:buFont typeface="Helvetica Neue"/>
              <a:buChar char="•"/>
            </a:pPr>
            <a:r>
              <a:rPr b="1" i="0" lang="en" sz="1500" u="none" cap="none" strike="noStrike">
                <a:solidFill>
                  <a:srgbClr val="000000"/>
                </a:solidFill>
                <a:latin typeface="Helvetica Neue"/>
                <a:ea typeface="Helvetica Neue"/>
                <a:cs typeface="Helvetica Neue"/>
                <a:sym typeface="Helvetica Neue"/>
              </a:rPr>
              <a:t>So, define an encoder</a:t>
            </a:r>
            <a:endParaRPr sz="900"/>
          </a:p>
        </p:txBody>
      </p:sp>
      <p:sp>
        <p:nvSpPr>
          <p:cNvPr id="187" name="Google Shape;187;p32"/>
          <p:cNvSpPr txBox="1"/>
          <p:nvPr/>
        </p:nvSpPr>
        <p:spPr>
          <a:xfrm>
            <a:off x="3713107" y="3971472"/>
            <a:ext cx="1936500" cy="243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i="0" lang="en" sz="1500" u="none" cap="none" strike="noStrike">
                <a:solidFill>
                  <a:srgbClr val="000000"/>
                </a:solidFill>
                <a:latin typeface="Helvetica Neue"/>
                <a:ea typeface="Helvetica Neue"/>
                <a:cs typeface="Helvetica Neue"/>
                <a:sym typeface="Helvetica Neue"/>
              </a:rPr>
              <a:t>that approximates</a:t>
            </a:r>
            <a:endParaRPr sz="900"/>
          </a:p>
        </p:txBody>
      </p:sp>
      <p:pic>
        <p:nvPicPr>
          <p:cNvPr id="188" name="Google Shape;188;p32"/>
          <p:cNvPicPr preferRelativeResize="0"/>
          <p:nvPr/>
        </p:nvPicPr>
        <p:blipFill rotWithShape="1">
          <a:blip r:embed="rId6">
            <a:alphaModFix/>
          </a:blip>
          <a:srcRect b="0" l="0" r="0" t="0"/>
          <a:stretch/>
        </p:blipFill>
        <p:spPr>
          <a:xfrm>
            <a:off x="3048354" y="3994074"/>
            <a:ext cx="577847" cy="19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2" name="Shape 192"/>
        <p:cNvGrpSpPr/>
        <p:nvPr/>
      </p:nvGrpSpPr>
      <p:grpSpPr>
        <a:xfrm>
          <a:off x="0" y="0"/>
          <a:ext cx="0" cy="0"/>
          <a:chOff x="0" y="0"/>
          <a:chExt cx="0" cy="0"/>
        </a:xfrm>
      </p:grpSpPr>
      <p:sp>
        <p:nvSpPr>
          <p:cNvPr id="193" name="Google Shape;193;p33"/>
          <p:cNvSpPr txBox="1"/>
          <p:nvPr>
            <p:ph type="title"/>
          </p:nvPr>
        </p:nvSpPr>
        <p:spPr>
          <a:xfrm>
            <a:off x="669727" y="401836"/>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Deriving the Variational Lower Bound (ELBO)</a:t>
            </a:r>
            <a:endParaRPr sz="900"/>
          </a:p>
        </p:txBody>
      </p:sp>
      <p:sp>
        <p:nvSpPr>
          <p:cNvPr id="194" name="Google Shape;194;p33"/>
          <p:cNvSpPr txBox="1"/>
          <p:nvPr/>
        </p:nvSpPr>
        <p:spPr>
          <a:xfrm>
            <a:off x="3063999" y="4759244"/>
            <a:ext cx="3014885" cy="131434"/>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600"/>
              <a:buFont typeface="Helvetica Neue"/>
              <a:buNone/>
            </a:pPr>
            <a:r>
              <a:rPr b="0" i="0" lang="en" sz="600" u="none" cap="none" strike="noStrike">
                <a:solidFill>
                  <a:srgbClr val="000000"/>
                </a:solidFill>
                <a:latin typeface="Helvetica Neue"/>
                <a:ea typeface="Helvetica Neue"/>
                <a:cs typeface="Helvetica Neue"/>
                <a:sym typeface="Helvetica Neue"/>
              </a:rPr>
              <a:t>Slide: http://cs231n.stanford.edu/slides/2017/cs231n_2017_lecture13.pdf</a:t>
            </a:r>
            <a:endParaRPr sz="900"/>
          </a:p>
        </p:txBody>
      </p:sp>
      <p:pic>
        <p:nvPicPr>
          <p:cNvPr id="195" name="Google Shape;195;p33"/>
          <p:cNvPicPr preferRelativeResize="0"/>
          <p:nvPr/>
        </p:nvPicPr>
        <p:blipFill rotWithShape="1">
          <a:blip r:embed="rId3">
            <a:alphaModFix/>
          </a:blip>
          <a:srcRect b="0" l="0" r="0" t="0"/>
          <a:stretch/>
        </p:blipFill>
        <p:spPr>
          <a:xfrm>
            <a:off x="525901" y="1764549"/>
            <a:ext cx="8286952" cy="255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9" name="Shape 199"/>
        <p:cNvGrpSpPr/>
        <p:nvPr/>
      </p:nvGrpSpPr>
      <p:grpSpPr>
        <a:xfrm>
          <a:off x="0" y="0"/>
          <a:ext cx="0" cy="0"/>
          <a:chOff x="0" y="0"/>
          <a:chExt cx="0" cy="0"/>
        </a:xfrm>
      </p:grpSpPr>
      <p:sp>
        <p:nvSpPr>
          <p:cNvPr id="200" name="Google Shape;200;p34"/>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GANs</a:t>
            </a:r>
            <a:endParaRPr sz="900"/>
          </a:p>
        </p:txBody>
      </p:sp>
      <p:sp>
        <p:nvSpPr>
          <p:cNvPr id="201" name="Google Shape;201;p34"/>
          <p:cNvSpPr txBox="1"/>
          <p:nvPr>
            <p:ph idx="1" type="body"/>
          </p:nvPr>
        </p:nvSpPr>
        <p:spPr>
          <a:xfrm>
            <a:off x="669727" y="1228948"/>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Minimax game where a discriminator network tries to distinguish between real images and those produced by a generator network</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Central Equation:</a:t>
            </a:r>
            <a:endParaRPr sz="900"/>
          </a:p>
        </p:txBody>
      </p:sp>
      <p:pic>
        <p:nvPicPr>
          <p:cNvPr id="202" name="Google Shape;202;p34"/>
          <p:cNvPicPr preferRelativeResize="0"/>
          <p:nvPr/>
        </p:nvPicPr>
        <p:blipFill rotWithShape="1">
          <a:blip r:embed="rId3">
            <a:alphaModFix/>
          </a:blip>
          <a:srcRect b="0" l="0" r="0" t="0"/>
          <a:stretch/>
        </p:blipFill>
        <p:spPr>
          <a:xfrm>
            <a:off x="1877480" y="3617343"/>
            <a:ext cx="5803350" cy="386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txBox="1"/>
          <p:nvPr>
            <p:ph type="title"/>
          </p:nvPr>
        </p:nvSpPr>
        <p:spPr>
          <a:xfrm>
            <a:off x="669727" y="13394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a:t>Outline</a:t>
            </a:r>
            <a:endParaRPr/>
          </a:p>
        </p:txBody>
      </p:sp>
      <p:sp>
        <p:nvSpPr>
          <p:cNvPr id="77" name="Google Shape;77;p17"/>
          <p:cNvSpPr txBox="1"/>
          <p:nvPr>
            <p:ph idx="1" type="body"/>
          </p:nvPr>
        </p:nvSpPr>
        <p:spPr>
          <a:xfrm>
            <a:off x="669727" y="1366242"/>
            <a:ext cx="7804500" cy="3315000"/>
          </a:xfrm>
          <a:prstGeom prst="rect">
            <a:avLst/>
          </a:prstGeom>
        </p:spPr>
        <p:txBody>
          <a:bodyPr anchorCtr="0" anchor="ctr" bIns="32750" lIns="32750" spcFirstLastPara="1" rIns="32750" wrap="square" tIns="32750">
            <a:noAutofit/>
          </a:bodyPr>
          <a:lstStyle/>
          <a:p>
            <a:pPr indent="-419100" lvl="0" marL="457200" rtl="0" algn="l">
              <a:spcBef>
                <a:spcPts val="2700"/>
              </a:spcBef>
              <a:spcAft>
                <a:spcPts val="0"/>
              </a:spcAft>
              <a:buSzPts val="3000"/>
              <a:buChar char="•"/>
            </a:pPr>
            <a:r>
              <a:rPr lang="en"/>
              <a:t>Overview of Semi-Supervised Learning (SSL) and traditional methods</a:t>
            </a:r>
            <a:endParaRPr/>
          </a:p>
          <a:p>
            <a:pPr indent="-419100" lvl="0" marL="457200" rtl="0" algn="l">
              <a:spcBef>
                <a:spcPts val="0"/>
              </a:spcBef>
              <a:spcAft>
                <a:spcPts val="0"/>
              </a:spcAft>
              <a:buSzPts val="3000"/>
              <a:buChar char="•"/>
            </a:pPr>
            <a:r>
              <a:rPr lang="en"/>
              <a:t>Neural SSL and background on generative models</a:t>
            </a:r>
            <a:endParaRPr/>
          </a:p>
          <a:p>
            <a:pPr indent="-419100" lvl="0" marL="457200" rtl="0" algn="l">
              <a:spcBef>
                <a:spcPts val="0"/>
              </a:spcBef>
              <a:spcAft>
                <a:spcPts val="0"/>
              </a:spcAft>
              <a:buSzPts val="3000"/>
              <a:buChar char="•"/>
            </a:pPr>
            <a:r>
              <a:rPr lang="en"/>
              <a:t>Presentation of four papers</a:t>
            </a:r>
            <a:endParaRPr/>
          </a:p>
          <a:p>
            <a:pPr indent="-419100" lvl="0" marL="457200" rtl="0" algn="l">
              <a:spcBef>
                <a:spcPts val="0"/>
              </a:spcBef>
              <a:spcAft>
                <a:spcPts val="0"/>
              </a:spcAft>
              <a:buSzPts val="3000"/>
              <a:buChar char="•"/>
            </a:pPr>
            <a:r>
              <a:rPr lang="en"/>
              <a:t>Discussion</a:t>
            </a:r>
            <a:endParaRPr/>
          </a:p>
          <a:p>
            <a:pPr indent="0" lvl="0" marL="0" rtl="0" algn="l">
              <a:spcBef>
                <a:spcPts val="2700"/>
              </a:spcBef>
              <a:spcAft>
                <a:spcPts val="0"/>
              </a:spcAft>
              <a:buNone/>
            </a:pPr>
            <a:r>
              <a:rPr lang="en"/>
              <a:t>Goal: Give an introduction to methods and applications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6" name="Shape 206"/>
        <p:cNvGrpSpPr/>
        <p:nvPr/>
      </p:nvGrpSpPr>
      <p:grpSpPr>
        <a:xfrm>
          <a:off x="0" y="0"/>
          <a:ext cx="0" cy="0"/>
          <a:chOff x="0" y="0"/>
          <a:chExt cx="0" cy="0"/>
        </a:xfrm>
      </p:grpSpPr>
      <p:sp>
        <p:nvSpPr>
          <p:cNvPr id="207" name="Google Shape;207;p35"/>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GANs cont.</a:t>
            </a:r>
            <a:endParaRPr sz="900"/>
          </a:p>
        </p:txBody>
      </p:sp>
      <p:sp>
        <p:nvSpPr>
          <p:cNvPr id="208" name="Google Shape;208;p35"/>
          <p:cNvSpPr txBox="1"/>
          <p:nvPr>
            <p:ph idx="1" type="body"/>
          </p:nvPr>
        </p:nvSpPr>
        <p:spPr>
          <a:xfrm>
            <a:off x="596395" y="1272470"/>
            <a:ext cx="7804500" cy="33150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Many variations — </a:t>
            </a:r>
            <a:r>
              <a:rPr b="0" i="0" lang="en" sz="2100" u="sng" cap="none" strike="noStrike">
                <a:solidFill>
                  <a:srgbClr val="000000"/>
                </a:solidFill>
                <a:latin typeface="Helvetica Neue"/>
                <a:ea typeface="Helvetica Neue"/>
                <a:cs typeface="Helvetica Neue"/>
                <a:sym typeface="Helvetica Neue"/>
              </a:rPr>
              <a:t>GAN-zoo</a:t>
            </a:r>
            <a:endParaRPr sz="900"/>
          </a:p>
        </p:txBody>
      </p:sp>
      <p:pic>
        <p:nvPicPr>
          <p:cNvPr id="209" name="Google Shape;209;p35"/>
          <p:cNvPicPr preferRelativeResize="0"/>
          <p:nvPr/>
        </p:nvPicPr>
        <p:blipFill rotWithShape="1">
          <a:blip r:embed="rId3">
            <a:alphaModFix/>
          </a:blip>
          <a:srcRect b="0" l="0" r="0" t="0"/>
          <a:stretch/>
        </p:blipFill>
        <p:spPr>
          <a:xfrm>
            <a:off x="2678617" y="1957247"/>
            <a:ext cx="3950550" cy="2716578"/>
          </a:xfrm>
          <a:prstGeom prst="rect">
            <a:avLst/>
          </a:prstGeom>
          <a:noFill/>
          <a:ln>
            <a:noFill/>
          </a:ln>
        </p:spPr>
      </p:pic>
      <p:sp>
        <p:nvSpPr>
          <p:cNvPr id="210" name="Google Shape;210;p35"/>
          <p:cNvSpPr txBox="1"/>
          <p:nvPr/>
        </p:nvSpPr>
        <p:spPr>
          <a:xfrm>
            <a:off x="2513707" y="4846308"/>
            <a:ext cx="4115469" cy="131434"/>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600"/>
              <a:buFont typeface="Helvetica Neue"/>
              <a:buNone/>
            </a:pPr>
            <a:r>
              <a:rPr b="0" i="0" lang="en" sz="600" u="none" cap="none" strike="noStrike">
                <a:solidFill>
                  <a:srgbClr val="000000"/>
                </a:solidFill>
                <a:latin typeface="Helvetica Neue"/>
                <a:ea typeface="Helvetica Neue"/>
                <a:cs typeface="Helvetica Neue"/>
                <a:sym typeface="Helvetica Neue"/>
              </a:rPr>
              <a:t>Image: https://raw.githubusercontent.com/hindupuravinash/the-gan-zoo/master/cumulative_gans.jpg</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4" name="Shape 214"/>
        <p:cNvGrpSpPr/>
        <p:nvPr/>
      </p:nvGrpSpPr>
      <p:grpSpPr>
        <a:xfrm>
          <a:off x="0" y="0"/>
          <a:ext cx="0" cy="0"/>
          <a:chOff x="0" y="0"/>
          <a:chExt cx="0" cy="0"/>
        </a:xfrm>
      </p:grpSpPr>
      <p:sp>
        <p:nvSpPr>
          <p:cNvPr id="215" name="Google Shape;215;p36"/>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141414"/>
              </a:buClr>
              <a:buSzPts val="3400"/>
              <a:buFont typeface="Helvetica Neue"/>
              <a:buNone/>
            </a:pPr>
            <a:r>
              <a:rPr b="1" i="0" lang="en" sz="3400" u="none" cap="none" strike="noStrike">
                <a:solidFill>
                  <a:srgbClr val="141414"/>
                </a:solidFill>
              </a:rPr>
              <a:t>Paper 1: Semi-Supervised Learning with Deep Generative Models</a:t>
            </a:r>
            <a:endParaRPr b="1" sz="900"/>
          </a:p>
        </p:txBody>
      </p:sp>
      <p:sp>
        <p:nvSpPr>
          <p:cNvPr id="216" name="Google Shape;216;p36"/>
          <p:cNvSpPr txBox="1"/>
          <p:nvPr>
            <p:ph idx="1" type="body"/>
          </p:nvPr>
        </p:nvSpPr>
        <p:spPr>
          <a:xfrm>
            <a:off x="669727" y="1272467"/>
            <a:ext cx="7804500" cy="3878700"/>
          </a:xfrm>
          <a:prstGeom prst="rect">
            <a:avLst/>
          </a:prstGeom>
          <a:noFill/>
          <a:ln>
            <a:noFill/>
          </a:ln>
        </p:spPr>
        <p:txBody>
          <a:bodyPr anchorCtr="0" anchor="t" bIns="640075" lIns="0" spcFirstLastPara="1" rIns="0" wrap="square" tIns="0">
            <a:noAutofit/>
          </a:bodyPr>
          <a:lstStyle/>
          <a:p>
            <a:pPr indent="-190500" lvl="0" marL="0" marR="0" rtl="0" algn="l">
              <a:lnSpc>
                <a:spcPct val="100000"/>
              </a:lnSpc>
              <a:spcBef>
                <a:spcPts val="0"/>
              </a:spcBef>
              <a:spcAft>
                <a:spcPts val="0"/>
              </a:spcAft>
              <a:buClr>
                <a:srgbClr val="080808"/>
              </a:buClr>
              <a:buSzPts val="3000"/>
              <a:buFont typeface="Helvetica Neue"/>
              <a:buChar char="•"/>
            </a:pPr>
            <a:r>
              <a:rPr b="0" i="0" lang="en" sz="2100" u="none" cap="none" strike="noStrike">
                <a:solidFill>
                  <a:srgbClr val="080808"/>
                </a:solidFill>
                <a:latin typeface="Helvetica Neue"/>
                <a:ea typeface="Helvetica Neue"/>
                <a:cs typeface="Helvetica Neue"/>
                <a:sym typeface="Helvetica Neue"/>
              </a:rPr>
              <a:t>Diederik P. Kingma, Danilo J. Rezende, Shakir Mohamed, Max Welling, NIPS 2014</a:t>
            </a:r>
            <a:endParaRPr b="0" i="0" sz="2100" u="none" cap="none" strike="noStrike">
              <a:solidFill>
                <a:srgbClr val="080808"/>
              </a:solidFill>
              <a:latin typeface="Helvetica Neue"/>
              <a:ea typeface="Helvetica Neue"/>
              <a:cs typeface="Helvetica Neue"/>
              <a:sym typeface="Helvetica Neue"/>
            </a:endParaRPr>
          </a:p>
          <a:p>
            <a:pPr indent="-190500" lvl="0" marL="0" marR="0" rtl="0" algn="l">
              <a:lnSpc>
                <a:spcPct val="100000"/>
              </a:lnSpc>
              <a:spcBef>
                <a:spcPts val="2700"/>
              </a:spcBef>
              <a:spcAft>
                <a:spcPts val="0"/>
              </a:spcAft>
              <a:buClr>
                <a:srgbClr val="080808"/>
              </a:buClr>
              <a:buSzPts val="3000"/>
              <a:buFont typeface="Helvetica Neue"/>
              <a:buChar char="•"/>
            </a:pPr>
            <a:r>
              <a:rPr b="0" i="0" lang="en" sz="2100" u="none" cap="none" strike="noStrike">
                <a:solidFill>
                  <a:srgbClr val="080808"/>
                </a:solidFill>
                <a:latin typeface="Helvetica Neue"/>
                <a:ea typeface="Helvetica Neue"/>
                <a:cs typeface="Helvetica Neue"/>
                <a:sym typeface="Helvetica Neue"/>
              </a:rPr>
              <a:t>Goals of the paper:</a:t>
            </a:r>
            <a:endParaRPr b="0" i="0" sz="2100" u="none" cap="none" strike="noStrike">
              <a:solidFill>
                <a:srgbClr val="080808"/>
              </a:solidFill>
              <a:latin typeface="Helvetica Neue"/>
              <a:ea typeface="Helvetica Neue"/>
              <a:cs typeface="Helvetica Neue"/>
              <a:sym typeface="Helvetica Neue"/>
            </a:endParaRPr>
          </a:p>
          <a:p>
            <a:pPr indent="-199644" lvl="6" marL="923544" marR="0" rtl="0" algn="l">
              <a:lnSpc>
                <a:spcPct val="100000"/>
              </a:lnSpc>
              <a:spcBef>
                <a:spcPts val="2700"/>
              </a:spcBef>
              <a:spcAft>
                <a:spcPts val="0"/>
              </a:spcAft>
              <a:buClr>
                <a:srgbClr val="080808"/>
              </a:buClr>
              <a:buSzPts val="3000"/>
              <a:buFont typeface="Helvetica Neue"/>
              <a:buChar char="•"/>
            </a:pPr>
            <a:r>
              <a:rPr b="0" i="0" lang="en" sz="2100" u="none" cap="none" strike="noStrike">
                <a:solidFill>
                  <a:srgbClr val="080808"/>
                </a:solidFill>
                <a:latin typeface="Helvetica Neue"/>
                <a:ea typeface="Helvetica Neue"/>
                <a:cs typeface="Helvetica Neue"/>
                <a:sym typeface="Helvetica Neue"/>
              </a:rPr>
              <a:t>Develop a generalized and scalable approach for semi-supervised learning using deep generative models</a:t>
            </a:r>
            <a:endParaRPr b="0" i="0" sz="2100" u="none" cap="none" strike="noStrike">
              <a:solidFill>
                <a:srgbClr val="080808"/>
              </a:solidFill>
              <a:latin typeface="Helvetica Neue"/>
              <a:ea typeface="Helvetica Neue"/>
              <a:cs typeface="Helvetica Neue"/>
              <a:sym typeface="Helvetica Neue"/>
            </a:endParaRPr>
          </a:p>
          <a:p>
            <a:pPr indent="-199644" lvl="6" marL="923544" marR="0" rtl="0" algn="l">
              <a:lnSpc>
                <a:spcPct val="100000"/>
              </a:lnSpc>
              <a:spcBef>
                <a:spcPts val="2700"/>
              </a:spcBef>
              <a:spcAft>
                <a:spcPts val="0"/>
              </a:spcAft>
              <a:buClr>
                <a:srgbClr val="080808"/>
              </a:buClr>
              <a:buSzPts val="3000"/>
              <a:buFont typeface="Helvetica Neue"/>
              <a:buChar char="•"/>
            </a:pPr>
            <a:r>
              <a:rPr b="0" i="0" lang="en" sz="2100" u="none" cap="none" strike="noStrike">
                <a:solidFill>
                  <a:srgbClr val="080808"/>
                </a:solidFill>
                <a:latin typeface="Helvetica Neue"/>
                <a:ea typeface="Helvetica Neue"/>
                <a:cs typeface="Helvetica Neue"/>
                <a:sym typeface="Helvetica Neue"/>
              </a:rPr>
              <a:t>Test three models on MNIST image classification </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0" name="Shape 220"/>
        <p:cNvGrpSpPr/>
        <p:nvPr/>
      </p:nvGrpSpPr>
      <p:grpSpPr>
        <a:xfrm>
          <a:off x="0" y="0"/>
          <a:ext cx="0" cy="0"/>
          <a:chOff x="0" y="0"/>
          <a:chExt cx="0" cy="0"/>
        </a:xfrm>
      </p:grpSpPr>
      <p:sp>
        <p:nvSpPr>
          <p:cNvPr id="221" name="Google Shape;221;p37"/>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lang="en"/>
              <a:t>Proposed Models</a:t>
            </a:r>
            <a:endParaRPr sz="900"/>
          </a:p>
        </p:txBody>
      </p:sp>
      <p:sp>
        <p:nvSpPr>
          <p:cNvPr id="222" name="Google Shape;222;p37"/>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Latent-feature discriminative model (M1): </a:t>
            </a:r>
            <a:endParaRPr b="0" i="0" sz="2100" u="none" cap="none" strike="noStrike">
              <a:solidFill>
                <a:srgbClr val="000000"/>
              </a:solidFill>
              <a:latin typeface="Helvetica Neue"/>
              <a:ea typeface="Helvetica Neue"/>
              <a:cs typeface="Helvetica Neue"/>
              <a:sym typeface="Helvetica Neue"/>
            </a:endParaRPr>
          </a:p>
          <a:p>
            <a:pPr indent="-279400" lvl="1" marL="5715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Use variational inference to approximate samples from the posterior distribution over latent variables which are used as features to a classi</a:t>
            </a:r>
            <a:r>
              <a:rPr lang="en"/>
              <a:t>fier</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Generative-semi-supervised model (M2): </a:t>
            </a:r>
            <a:endParaRPr sz="900"/>
          </a:p>
        </p:txBody>
      </p:sp>
      <p:pic>
        <p:nvPicPr>
          <p:cNvPr id="223" name="Google Shape;223;p37"/>
          <p:cNvPicPr preferRelativeResize="0"/>
          <p:nvPr/>
        </p:nvPicPr>
        <p:blipFill rotWithShape="1">
          <a:blip r:embed="rId3">
            <a:alphaModFix/>
          </a:blip>
          <a:srcRect b="0" l="0" r="0" t="0"/>
          <a:stretch/>
        </p:blipFill>
        <p:spPr>
          <a:xfrm>
            <a:off x="1701196" y="4243556"/>
            <a:ext cx="6510649" cy="268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7" name="Shape 227"/>
        <p:cNvGrpSpPr/>
        <p:nvPr/>
      </p:nvGrpSpPr>
      <p:grpSpPr>
        <a:xfrm>
          <a:off x="0" y="0"/>
          <a:ext cx="0" cy="0"/>
          <a:chOff x="0" y="0"/>
          <a:chExt cx="0" cy="0"/>
        </a:xfrm>
      </p:grpSpPr>
      <p:sp>
        <p:nvSpPr>
          <p:cNvPr id="228" name="Google Shape;228;p38"/>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lang="en"/>
              <a:t>Proposed Models</a:t>
            </a:r>
            <a:r>
              <a:rPr b="0" i="0" lang="en" sz="5200" u="none" cap="none" strike="noStrike">
                <a:solidFill>
                  <a:srgbClr val="000000"/>
                </a:solidFill>
                <a:latin typeface="Helvetica Neue"/>
                <a:ea typeface="Helvetica Neue"/>
                <a:cs typeface="Helvetica Neue"/>
                <a:sym typeface="Helvetica Neue"/>
              </a:rPr>
              <a:t> cont.</a:t>
            </a:r>
            <a:endParaRPr sz="900"/>
          </a:p>
        </p:txBody>
      </p:sp>
      <p:sp>
        <p:nvSpPr>
          <p:cNvPr id="229" name="Google Shape;229;p38"/>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Stacked generative semi-supervised model (M1+M2):</a:t>
            </a:r>
            <a:endParaRPr b="0" i="0" sz="2100" u="none" cap="none" strike="noStrike">
              <a:solidFill>
                <a:srgbClr val="000000"/>
              </a:solidFill>
              <a:latin typeface="Helvetica Neue"/>
              <a:ea typeface="Helvetica Neue"/>
              <a:cs typeface="Helvetica Neue"/>
              <a:sym typeface="Helvetica Neue"/>
            </a:endParaRPr>
          </a:p>
          <a:p>
            <a:pPr indent="-279400" lvl="1" marL="5715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Rather than using the raw data x, use the latent representation from M1</a:t>
            </a:r>
            <a:endParaRPr sz="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3" name="Shape 233"/>
        <p:cNvGrpSpPr/>
        <p:nvPr/>
      </p:nvGrpSpPr>
      <p:grpSpPr>
        <a:xfrm>
          <a:off x="0" y="0"/>
          <a:ext cx="0" cy="0"/>
          <a:chOff x="0" y="0"/>
          <a:chExt cx="0" cy="0"/>
        </a:xfrm>
      </p:grpSpPr>
      <p:sp>
        <p:nvSpPr>
          <p:cNvPr id="234" name="Google Shape;234;p39"/>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Datasets and Results</a:t>
            </a:r>
            <a:endParaRPr sz="900"/>
          </a:p>
        </p:txBody>
      </p:sp>
      <p:pic>
        <p:nvPicPr>
          <p:cNvPr id="235" name="Google Shape;235;p39"/>
          <p:cNvPicPr preferRelativeResize="0"/>
          <p:nvPr/>
        </p:nvPicPr>
        <p:blipFill rotWithShape="1">
          <a:blip r:embed="rId3">
            <a:alphaModFix/>
          </a:blip>
          <a:srcRect b="0" l="0" r="0" t="0"/>
          <a:stretch/>
        </p:blipFill>
        <p:spPr>
          <a:xfrm>
            <a:off x="354337" y="1453274"/>
            <a:ext cx="8554750" cy="1772700"/>
          </a:xfrm>
          <a:prstGeom prst="rect">
            <a:avLst/>
          </a:prstGeom>
          <a:noFill/>
          <a:ln>
            <a:noFill/>
          </a:ln>
        </p:spPr>
      </p:pic>
      <p:pic>
        <p:nvPicPr>
          <p:cNvPr id="236" name="Google Shape;236;p39"/>
          <p:cNvPicPr preferRelativeResize="0"/>
          <p:nvPr/>
        </p:nvPicPr>
        <p:blipFill rotWithShape="1">
          <a:blip r:embed="rId4">
            <a:alphaModFix/>
          </a:blip>
          <a:srcRect b="0" l="0" r="0" t="0"/>
          <a:stretch/>
        </p:blipFill>
        <p:spPr>
          <a:xfrm>
            <a:off x="326550" y="3157225"/>
            <a:ext cx="8610324" cy="158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0" name="Shape 240"/>
        <p:cNvGrpSpPr/>
        <p:nvPr/>
      </p:nvGrpSpPr>
      <p:grpSpPr>
        <a:xfrm>
          <a:off x="0" y="0"/>
          <a:ext cx="0" cy="0"/>
          <a:chOff x="0" y="0"/>
          <a:chExt cx="0" cy="0"/>
        </a:xfrm>
      </p:grpSpPr>
      <p:sp>
        <p:nvSpPr>
          <p:cNvPr id="241" name="Google Shape;241;p40"/>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Experiment on handwriting styles learned</a:t>
            </a:r>
            <a:endParaRPr sz="900"/>
          </a:p>
        </p:txBody>
      </p:sp>
      <p:pic>
        <p:nvPicPr>
          <p:cNvPr id="242" name="Google Shape;242;p40"/>
          <p:cNvPicPr preferRelativeResize="0"/>
          <p:nvPr/>
        </p:nvPicPr>
        <p:blipFill rotWithShape="1">
          <a:blip r:embed="rId3">
            <a:alphaModFix/>
          </a:blip>
          <a:srcRect b="0" l="0" r="0" t="0"/>
          <a:stretch/>
        </p:blipFill>
        <p:spPr>
          <a:xfrm>
            <a:off x="2097777" y="1344259"/>
            <a:ext cx="4948443" cy="37412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6" name="Shape 246"/>
        <p:cNvGrpSpPr/>
        <p:nvPr/>
      </p:nvGrpSpPr>
      <p:grpSpPr>
        <a:xfrm>
          <a:off x="0" y="0"/>
          <a:ext cx="0" cy="0"/>
          <a:chOff x="0" y="0"/>
          <a:chExt cx="0" cy="0"/>
        </a:xfrm>
      </p:grpSpPr>
      <p:sp>
        <p:nvSpPr>
          <p:cNvPr id="247" name="Google Shape;247;p41"/>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Discussion</a:t>
            </a:r>
            <a:endParaRPr sz="900"/>
          </a:p>
        </p:txBody>
      </p:sp>
      <p:sp>
        <p:nvSpPr>
          <p:cNvPr id="248" name="Google Shape;248;p41"/>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The inference methods introduced in this paper can be extended to other networks to parametrize the</a:t>
            </a:r>
            <a:r>
              <a:rPr lang="en"/>
              <a:t> likelihood function</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A limitation of the model is that it scales linearly in the number of classes in the data</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2" name="Shape 252"/>
        <p:cNvGrpSpPr/>
        <p:nvPr/>
      </p:nvGrpSpPr>
      <p:grpSpPr>
        <a:xfrm>
          <a:off x="0" y="0"/>
          <a:ext cx="0" cy="0"/>
          <a:chOff x="0" y="0"/>
          <a:chExt cx="0" cy="0"/>
        </a:xfrm>
      </p:grpSpPr>
      <p:sp>
        <p:nvSpPr>
          <p:cNvPr id="253" name="Google Shape;253;p42"/>
          <p:cNvSpPr txBox="1"/>
          <p:nvPr>
            <p:ph type="title"/>
          </p:nvPr>
        </p:nvSpPr>
        <p:spPr>
          <a:xfrm>
            <a:off x="595944" y="305942"/>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800"/>
              <a:buFont typeface="Helvetica Neue"/>
              <a:buNone/>
            </a:pPr>
            <a:r>
              <a:rPr b="1" i="0" lang="en" sz="2800" u="none" cap="none" strike="noStrike">
                <a:solidFill>
                  <a:srgbClr val="000000"/>
                </a:solidFill>
              </a:rPr>
              <a:t>Paper 2: Semi-Supervised Classification with Graph Convolutional Networks (GCNs)</a:t>
            </a:r>
            <a:endParaRPr b="1" sz="900"/>
          </a:p>
        </p:txBody>
      </p:sp>
      <p:sp>
        <p:nvSpPr>
          <p:cNvPr id="254" name="Google Shape;254;p42"/>
          <p:cNvSpPr txBox="1"/>
          <p:nvPr>
            <p:ph idx="1" type="body"/>
          </p:nvPr>
        </p:nvSpPr>
        <p:spPr>
          <a:xfrm>
            <a:off x="669725" y="1782175"/>
            <a:ext cx="7804500" cy="28992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Thomas Kipf and Max Welling, ICLR 2017</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Goal: Introduce a scalable semi-supervised learning approach on graph data motivated by spectral graph convolutions</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Experiments based on citation networks and a knowledge graph datasets</a:t>
            </a:r>
            <a:endParaRPr sz="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8" name="Shape 258"/>
        <p:cNvGrpSpPr/>
        <p:nvPr/>
      </p:nvGrpSpPr>
      <p:grpSpPr>
        <a:xfrm>
          <a:off x="0" y="0"/>
          <a:ext cx="0" cy="0"/>
          <a:chOff x="0" y="0"/>
          <a:chExt cx="0" cy="0"/>
        </a:xfrm>
      </p:grpSpPr>
      <p:sp>
        <p:nvSpPr>
          <p:cNvPr id="259" name="Google Shape;259;p43"/>
          <p:cNvSpPr txBox="1"/>
          <p:nvPr/>
        </p:nvSpPr>
        <p:spPr>
          <a:xfrm>
            <a:off x="770186" y="254496"/>
            <a:ext cx="7459637" cy="1298432"/>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000"/>
              <a:buFont typeface="Helvetica Neue"/>
              <a:buNone/>
            </a:pPr>
            <a:r>
              <a:rPr b="0" i="0" lang="en" sz="5000" u="none" cap="none" strike="noStrike">
                <a:solidFill>
                  <a:srgbClr val="000000"/>
                </a:solidFill>
                <a:latin typeface="Helvetica Neue"/>
                <a:ea typeface="Helvetica Neue"/>
                <a:cs typeface="Helvetica Neue"/>
                <a:sym typeface="Helvetica Neue"/>
              </a:rPr>
              <a:t>Graph-based regularization</a:t>
            </a:r>
            <a:endParaRPr sz="900"/>
          </a:p>
        </p:txBody>
      </p:sp>
      <p:pic>
        <p:nvPicPr>
          <p:cNvPr id="260" name="Google Shape;260;p43"/>
          <p:cNvPicPr preferRelativeResize="0"/>
          <p:nvPr/>
        </p:nvPicPr>
        <p:blipFill rotWithShape="1">
          <a:blip r:embed="rId3">
            <a:alphaModFix/>
          </a:blip>
          <a:srcRect b="0" l="0" r="0" t="0"/>
          <a:stretch/>
        </p:blipFill>
        <p:spPr>
          <a:xfrm>
            <a:off x="3259514" y="2226324"/>
            <a:ext cx="1571346" cy="295517"/>
          </a:xfrm>
          <a:prstGeom prst="rect">
            <a:avLst/>
          </a:prstGeom>
          <a:noFill/>
          <a:ln>
            <a:noFill/>
          </a:ln>
        </p:spPr>
      </p:pic>
      <p:pic>
        <p:nvPicPr>
          <p:cNvPr id="261" name="Google Shape;261;p43"/>
          <p:cNvPicPr preferRelativeResize="0"/>
          <p:nvPr/>
        </p:nvPicPr>
        <p:blipFill rotWithShape="1">
          <a:blip r:embed="rId4">
            <a:alphaModFix/>
          </a:blip>
          <a:srcRect b="0" l="0" r="0" t="0"/>
          <a:stretch/>
        </p:blipFill>
        <p:spPr>
          <a:xfrm>
            <a:off x="2629968" y="2801131"/>
            <a:ext cx="2830432" cy="377558"/>
          </a:xfrm>
          <a:prstGeom prst="rect">
            <a:avLst/>
          </a:prstGeom>
          <a:noFill/>
          <a:ln>
            <a:noFill/>
          </a:ln>
        </p:spPr>
      </p:pic>
      <p:sp>
        <p:nvSpPr>
          <p:cNvPr id="262" name="Google Shape;262;p43"/>
          <p:cNvSpPr txBox="1"/>
          <p:nvPr/>
        </p:nvSpPr>
        <p:spPr>
          <a:xfrm>
            <a:off x="856610" y="3353129"/>
            <a:ext cx="7870500" cy="243600"/>
          </a:xfrm>
          <a:prstGeom prst="rect">
            <a:avLst/>
          </a:prstGeom>
          <a:noFill/>
          <a:ln>
            <a:noFill/>
          </a:ln>
        </p:spPr>
        <p:txBody>
          <a:bodyPr anchorCtr="0" anchor="ctr" bIns="32750" lIns="32750" spcFirstLastPara="1" rIns="32750" wrap="square" tIns="32750">
            <a:noAutofit/>
          </a:bodyPr>
          <a:lstStyle/>
          <a:p>
            <a:pPr indent="-215900" lvl="0" marL="215900" marR="0" rtl="0" algn="ctr">
              <a:lnSpc>
                <a:spcPct val="100000"/>
              </a:lnSpc>
              <a:spcBef>
                <a:spcPts val="0"/>
              </a:spcBef>
              <a:spcAft>
                <a:spcPts val="0"/>
              </a:spcAft>
              <a:buClr>
                <a:srgbClr val="000000"/>
              </a:buClr>
              <a:buSzPts val="2200"/>
              <a:buFont typeface="Helvetica Neue"/>
              <a:buChar char="•"/>
            </a:pPr>
            <a:r>
              <a:rPr b="1" i="0" lang="en" sz="1500" u="none" cap="none" strike="noStrike">
                <a:solidFill>
                  <a:srgbClr val="000000"/>
                </a:solidFill>
                <a:latin typeface="Helvetica Neue"/>
                <a:ea typeface="Helvetica Neue"/>
                <a:cs typeface="Helvetica Neue"/>
                <a:sym typeface="Helvetica Neue"/>
              </a:rPr>
              <a:t>Assumption: Connected nodes in the graph likely share the same label</a:t>
            </a:r>
            <a:endParaRPr sz="900"/>
          </a:p>
        </p:txBody>
      </p:sp>
      <p:sp>
        <p:nvSpPr>
          <p:cNvPr id="263" name="Google Shape;263;p43"/>
          <p:cNvSpPr txBox="1"/>
          <p:nvPr/>
        </p:nvSpPr>
        <p:spPr>
          <a:xfrm>
            <a:off x="904193" y="3834794"/>
            <a:ext cx="6972900" cy="437700"/>
          </a:xfrm>
          <a:prstGeom prst="rect">
            <a:avLst/>
          </a:prstGeom>
          <a:noFill/>
          <a:ln>
            <a:noFill/>
          </a:ln>
        </p:spPr>
        <p:txBody>
          <a:bodyPr anchorCtr="0" anchor="ctr" bIns="32750" lIns="32750" spcFirstLastPara="1" rIns="32750" wrap="square" tIns="32750">
            <a:noAutofit/>
          </a:bodyPr>
          <a:lstStyle/>
          <a:p>
            <a:pPr indent="-215900" lvl="0" marL="215900" marR="0" rtl="0" algn="ctr">
              <a:lnSpc>
                <a:spcPct val="100000"/>
              </a:lnSpc>
              <a:spcBef>
                <a:spcPts val="0"/>
              </a:spcBef>
              <a:spcAft>
                <a:spcPts val="0"/>
              </a:spcAft>
              <a:buClr>
                <a:srgbClr val="000000"/>
              </a:buClr>
              <a:buSzPts val="2200"/>
              <a:buFont typeface="Helvetica Neue"/>
              <a:buChar char="•"/>
            </a:pPr>
            <a:r>
              <a:rPr b="1" i="0" lang="en" sz="1500" u="none" cap="none" strike="noStrike">
                <a:solidFill>
                  <a:srgbClr val="000000"/>
                </a:solidFill>
                <a:latin typeface="Helvetica Neue"/>
                <a:ea typeface="Helvetica Neue"/>
                <a:cs typeface="Helvetica Neue"/>
                <a:sym typeface="Helvetica Neue"/>
              </a:rPr>
              <a:t>Applicable to tasks such as sentiment analysis, but not cases where graph edges do not necessarily define similarity</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7" name="Shape 267"/>
        <p:cNvGrpSpPr/>
        <p:nvPr/>
      </p:nvGrpSpPr>
      <p:grpSpPr>
        <a:xfrm>
          <a:off x="0" y="0"/>
          <a:ext cx="0" cy="0"/>
          <a:chOff x="0" y="0"/>
          <a:chExt cx="0" cy="0"/>
        </a:xfrm>
      </p:grpSpPr>
      <p:sp>
        <p:nvSpPr>
          <p:cNvPr id="268" name="Google Shape;268;p44"/>
          <p:cNvSpPr txBox="1"/>
          <p:nvPr>
            <p:ph type="title"/>
          </p:nvPr>
        </p:nvSpPr>
        <p:spPr>
          <a:xfrm>
            <a:off x="442020" y="-40184"/>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GCN layer-wise propagation </a:t>
            </a:r>
            <a:endParaRPr sz="900"/>
          </a:p>
        </p:txBody>
      </p:sp>
      <p:pic>
        <p:nvPicPr>
          <p:cNvPr id="269" name="Google Shape;269;p44"/>
          <p:cNvPicPr preferRelativeResize="0"/>
          <p:nvPr/>
        </p:nvPicPr>
        <p:blipFill rotWithShape="1">
          <a:blip r:embed="rId3">
            <a:alphaModFix/>
          </a:blip>
          <a:srcRect b="0" l="0" r="0" t="0"/>
          <a:stretch/>
        </p:blipFill>
        <p:spPr>
          <a:xfrm>
            <a:off x="2509242" y="1271643"/>
            <a:ext cx="3200456" cy="329840"/>
          </a:xfrm>
          <a:prstGeom prst="rect">
            <a:avLst/>
          </a:prstGeom>
          <a:noFill/>
          <a:ln>
            <a:noFill/>
          </a:ln>
        </p:spPr>
      </p:pic>
      <p:pic>
        <p:nvPicPr>
          <p:cNvPr id="270" name="Google Shape;270;p44"/>
          <p:cNvPicPr preferRelativeResize="0"/>
          <p:nvPr/>
        </p:nvPicPr>
        <p:blipFill rotWithShape="1">
          <a:blip r:embed="rId4">
            <a:alphaModFix/>
          </a:blip>
          <a:srcRect b="0" l="0" r="0" t="0"/>
          <a:stretch/>
        </p:blipFill>
        <p:spPr>
          <a:xfrm>
            <a:off x="3567410" y="2079501"/>
            <a:ext cx="1284201" cy="321469"/>
          </a:xfrm>
          <a:prstGeom prst="rect">
            <a:avLst/>
          </a:prstGeom>
          <a:noFill/>
          <a:ln>
            <a:noFill/>
          </a:ln>
        </p:spPr>
      </p:pic>
      <p:pic>
        <p:nvPicPr>
          <p:cNvPr id="271" name="Google Shape;271;p44"/>
          <p:cNvPicPr preferRelativeResize="0"/>
          <p:nvPr/>
        </p:nvPicPr>
        <p:blipFill rotWithShape="1">
          <a:blip r:embed="rId5">
            <a:alphaModFix/>
          </a:blip>
          <a:srcRect b="0" l="0" r="0" t="0"/>
          <a:stretch/>
        </p:blipFill>
        <p:spPr>
          <a:xfrm>
            <a:off x="3478113" y="3043070"/>
            <a:ext cx="1298432" cy="390953"/>
          </a:xfrm>
          <a:prstGeom prst="rect">
            <a:avLst/>
          </a:prstGeom>
          <a:noFill/>
          <a:ln>
            <a:noFill/>
          </a:ln>
        </p:spPr>
      </p:pic>
      <p:pic>
        <p:nvPicPr>
          <p:cNvPr id="272" name="Google Shape;272;p44"/>
          <p:cNvPicPr preferRelativeResize="0"/>
          <p:nvPr/>
        </p:nvPicPr>
        <p:blipFill rotWithShape="1">
          <a:blip r:embed="rId6">
            <a:alphaModFix/>
          </a:blip>
          <a:srcRect b="0" l="0" r="0" t="0"/>
          <a:stretch/>
        </p:blipFill>
        <p:spPr>
          <a:xfrm>
            <a:off x="3561829" y="3952223"/>
            <a:ext cx="1056494" cy="257007"/>
          </a:xfrm>
          <a:prstGeom prst="rect">
            <a:avLst/>
          </a:prstGeom>
          <a:noFill/>
          <a:ln>
            <a:noFill/>
          </a:ln>
        </p:spPr>
      </p:pic>
      <p:sp>
        <p:nvSpPr>
          <p:cNvPr id="273" name="Google Shape;273;p44"/>
          <p:cNvSpPr txBox="1"/>
          <p:nvPr/>
        </p:nvSpPr>
        <p:spPr>
          <a:xfrm>
            <a:off x="696516" y="1773101"/>
            <a:ext cx="766837" cy="437833"/>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i="0" lang="en" sz="1500" u="none" cap="none" strike="noStrike">
                <a:solidFill>
                  <a:srgbClr val="000000"/>
                </a:solidFill>
                <a:latin typeface="Helvetica Neue"/>
                <a:ea typeface="Helvetica Neue"/>
                <a:cs typeface="Helvetica Neue"/>
                <a:sym typeface="Helvetica Neue"/>
              </a:rPr>
              <a:t>where</a:t>
            </a:r>
            <a:endParaRPr sz="900"/>
          </a:p>
        </p:txBody>
      </p:sp>
      <p:sp>
        <p:nvSpPr>
          <p:cNvPr id="274" name="Google Shape;274;p44"/>
          <p:cNvSpPr txBox="1"/>
          <p:nvPr/>
        </p:nvSpPr>
        <p:spPr>
          <a:xfrm>
            <a:off x="524336" y="2470225"/>
            <a:ext cx="2563800" cy="437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i="0" lang="en" sz="1500" u="none" cap="none" strike="noStrike">
                <a:solidFill>
                  <a:srgbClr val="000000"/>
                </a:solidFill>
                <a:latin typeface="Helvetica Neue"/>
                <a:ea typeface="Helvetica Neue"/>
                <a:cs typeface="Helvetica Neue"/>
                <a:sym typeface="Helvetica Neue"/>
              </a:rPr>
              <a:t>is the adjacency matrix </a:t>
            </a:r>
            <a:endParaRPr b="1"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Helvetica Neue"/>
              <a:buNone/>
            </a:pPr>
            <a:r>
              <a:rPr b="1" lang="en" sz="1500">
                <a:latin typeface="Helvetica Neue"/>
                <a:ea typeface="Helvetica Neue"/>
                <a:cs typeface="Helvetica Neue"/>
                <a:sym typeface="Helvetica Neue"/>
              </a:rPr>
              <a:t>    </a:t>
            </a:r>
            <a:r>
              <a:rPr b="1" i="0" lang="en" sz="1500" u="none" cap="none" strike="noStrike">
                <a:solidFill>
                  <a:srgbClr val="000000"/>
                </a:solidFill>
                <a:latin typeface="Helvetica Neue"/>
                <a:ea typeface="Helvetica Neue"/>
                <a:cs typeface="Helvetica Neue"/>
                <a:sym typeface="Helvetica Neue"/>
              </a:rPr>
              <a:t>with self-connections, </a:t>
            </a:r>
            <a:endParaRPr sz="900"/>
          </a:p>
        </p:txBody>
      </p:sp>
      <p:sp>
        <p:nvSpPr>
          <p:cNvPr id="275" name="Google Shape;275;p44"/>
          <p:cNvSpPr txBox="1"/>
          <p:nvPr/>
        </p:nvSpPr>
        <p:spPr>
          <a:xfrm>
            <a:off x="597181" y="3513069"/>
            <a:ext cx="2613000" cy="242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i="0" lang="en" sz="1500" u="none" cap="none" strike="noStrike">
                <a:solidFill>
                  <a:srgbClr val="000000"/>
                </a:solidFill>
                <a:latin typeface="Helvetica Neue"/>
                <a:ea typeface="Helvetica Neue"/>
                <a:cs typeface="Helvetica Neue"/>
                <a:sym typeface="Helvetica Neue"/>
              </a:rPr>
              <a:t>is the degree matrix and</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60606"/>
              </a:buClr>
              <a:buSzPts val="4300"/>
              <a:buFont typeface="Helvetica Neue"/>
              <a:buNone/>
            </a:pPr>
            <a:r>
              <a:rPr b="0" i="0" lang="en" sz="4300" u="none" cap="none" strike="noStrike">
                <a:solidFill>
                  <a:srgbClr val="060606"/>
                </a:solidFill>
                <a:latin typeface="Helvetica Neue"/>
                <a:ea typeface="Helvetica Neue"/>
                <a:cs typeface="Helvetica Neue"/>
                <a:sym typeface="Helvetica Neue"/>
              </a:rPr>
              <a:t>What is SSL?</a:t>
            </a:r>
            <a:endParaRPr sz="900"/>
          </a:p>
        </p:txBody>
      </p:sp>
      <p:sp>
        <p:nvSpPr>
          <p:cNvPr id="83" name="Google Shape;83;p18"/>
          <p:cNvSpPr txBox="1"/>
          <p:nvPr>
            <p:ph idx="1" type="body"/>
          </p:nvPr>
        </p:nvSpPr>
        <p:spPr>
          <a:xfrm>
            <a:off x="678656" y="1430382"/>
            <a:ext cx="7611300" cy="15126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1D1E1E"/>
              </a:buClr>
              <a:buSzPts val="3000"/>
              <a:buFont typeface="Helvetica Neue"/>
              <a:buChar char="•"/>
            </a:pPr>
            <a:r>
              <a:rPr b="0" i="0" lang="en" sz="2100" u="none" cap="none" strike="noStrike">
                <a:solidFill>
                  <a:srgbClr val="1D1E1E"/>
                </a:solidFill>
                <a:latin typeface="Helvetica Neue"/>
                <a:ea typeface="Helvetica Neue"/>
                <a:cs typeface="Helvetica Neue"/>
                <a:sym typeface="Helvetica Neue"/>
              </a:rPr>
              <a:t>Algorithms that are trained on a combination of labeled and unlabeled data</a:t>
            </a:r>
            <a:endParaRPr sz="900"/>
          </a:p>
        </p:txBody>
      </p:sp>
      <p:sp>
        <p:nvSpPr>
          <p:cNvPr id="84" name="Google Shape;84;p18"/>
          <p:cNvSpPr txBox="1"/>
          <p:nvPr/>
        </p:nvSpPr>
        <p:spPr>
          <a:xfrm>
            <a:off x="1721203" y="4469844"/>
            <a:ext cx="8065800" cy="493200"/>
          </a:xfrm>
          <a:prstGeom prst="rect">
            <a:avLst/>
          </a:prstGeom>
          <a:noFill/>
          <a:ln>
            <a:noFill/>
          </a:ln>
        </p:spPr>
        <p:txBody>
          <a:bodyPr anchorCtr="0" anchor="ctr" bIns="32750" lIns="32750" spcFirstLastPara="1" rIns="32750" wrap="square" tIns="32750">
            <a:noAutofit/>
          </a:bodyPr>
          <a:lstStyle/>
          <a:p>
            <a:pPr indent="-228600" lvl="0" marL="292100" marR="0" rtl="0" algn="l">
              <a:lnSpc>
                <a:spcPct val="100000"/>
              </a:lnSpc>
              <a:spcBef>
                <a:spcPts val="0"/>
              </a:spcBef>
              <a:spcAft>
                <a:spcPts val="0"/>
              </a:spcAft>
              <a:buClr>
                <a:srgbClr val="000000"/>
              </a:buClr>
              <a:buSzPts val="900"/>
              <a:buFont typeface="Helvetica Neue"/>
              <a:buNone/>
            </a:pPr>
            <a:r>
              <a:t/>
            </a:r>
            <a:endParaRPr b="0" i="0" sz="600" u="none" cap="none" strike="noStrike">
              <a:solidFill>
                <a:srgbClr val="1D1E1E"/>
              </a:solidFill>
              <a:latin typeface="Helvetica Neue"/>
              <a:ea typeface="Helvetica Neue"/>
              <a:cs typeface="Helvetica Neue"/>
              <a:sym typeface="Helvetica Neue"/>
            </a:endParaRPr>
          </a:p>
          <a:p>
            <a:pPr indent="-285750" lvl="1" marL="571500" marR="0" rtl="0" algn="l">
              <a:lnSpc>
                <a:spcPct val="100000"/>
              </a:lnSpc>
              <a:spcBef>
                <a:spcPts val="2700"/>
              </a:spcBef>
              <a:spcAft>
                <a:spcPts val="0"/>
              </a:spcAft>
              <a:buClr>
                <a:srgbClr val="1D1E1E"/>
              </a:buClr>
              <a:buSzPts val="900"/>
              <a:buFont typeface="Helvetica Neue"/>
              <a:buChar char="•"/>
            </a:pPr>
            <a:r>
              <a:rPr b="0" i="0" lang="en" sz="600" u="none" cap="none" strike="noStrike">
                <a:solidFill>
                  <a:srgbClr val="1D1E1E"/>
                </a:solidFill>
                <a:latin typeface="Helvetica Neue"/>
                <a:ea typeface="Helvetica Neue"/>
                <a:cs typeface="Helvetica Neue"/>
                <a:sym typeface="Helvetica Neue"/>
              </a:rPr>
              <a:t>Ima</a:t>
            </a:r>
            <a:r>
              <a:rPr lang="en" sz="600">
                <a:solidFill>
                  <a:srgbClr val="1D1E1E"/>
                </a:solidFill>
                <a:latin typeface="Helvetica Neue"/>
                <a:ea typeface="Helvetica Neue"/>
                <a:cs typeface="Helvetica Neue"/>
                <a:sym typeface="Helvetica Neue"/>
              </a:rPr>
              <a:t>g</a:t>
            </a:r>
            <a:r>
              <a:rPr b="0" i="0" lang="en" sz="600" u="none" cap="none" strike="noStrike">
                <a:solidFill>
                  <a:srgbClr val="1D1E1E"/>
                </a:solidFill>
                <a:latin typeface="Helvetica Neue"/>
                <a:ea typeface="Helvetica Neue"/>
                <a:cs typeface="Helvetica Neue"/>
                <a:sym typeface="Helvetica Neue"/>
              </a:rPr>
              <a:t>e</a:t>
            </a:r>
            <a:r>
              <a:rPr b="0" i="0" lang="en" sz="600" u="none" cap="none" strike="noStrike">
                <a:solidFill>
                  <a:srgbClr val="1D1E1E"/>
                </a:solidFill>
                <a:latin typeface="Helvetica Neue"/>
                <a:ea typeface="Helvetica Neue"/>
                <a:cs typeface="Helvetica Neue"/>
                <a:sym typeface="Helvetica Neue"/>
              </a:rPr>
              <a:t>: </a:t>
            </a:r>
            <a:r>
              <a:rPr b="0" i="0" lang="en" sz="600" u="sng" cap="none" strike="noStrike">
                <a:solidFill>
                  <a:schemeClr val="hlink"/>
                </a:solidFill>
                <a:latin typeface="Helvetica Neue"/>
                <a:ea typeface="Helvetica Neue"/>
                <a:cs typeface="Helvetica Neue"/>
                <a:sym typeface="Helvetica Neue"/>
                <a:hlinkClick r:id="rId3"/>
              </a:rPr>
              <a:t>https://viblo.asia/p/an-introduction-to-generative-adversarial-networks-gans-a-semi-supervised-learning-3P0lPmqg5ox</a:t>
            </a:r>
            <a:endParaRPr sz="900"/>
          </a:p>
        </p:txBody>
      </p:sp>
      <p:pic>
        <p:nvPicPr>
          <p:cNvPr id="85" name="Google Shape;85;p18"/>
          <p:cNvPicPr preferRelativeResize="0"/>
          <p:nvPr/>
        </p:nvPicPr>
        <p:blipFill rotWithShape="1">
          <a:blip r:embed="rId4">
            <a:alphaModFix/>
          </a:blip>
          <a:srcRect b="0" l="0" r="0" t="0"/>
          <a:stretch/>
        </p:blipFill>
        <p:spPr>
          <a:xfrm>
            <a:off x="2611575" y="2235943"/>
            <a:ext cx="3745446" cy="230637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9" name="Shape 279"/>
        <p:cNvGrpSpPr/>
        <p:nvPr/>
      </p:nvGrpSpPr>
      <p:grpSpPr>
        <a:xfrm>
          <a:off x="0" y="0"/>
          <a:ext cx="0" cy="0"/>
          <a:chOff x="0" y="0"/>
          <a:chExt cx="0" cy="0"/>
        </a:xfrm>
      </p:grpSpPr>
      <p:sp>
        <p:nvSpPr>
          <p:cNvPr id="280" name="Google Shape;280;p45"/>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Architecture</a:t>
            </a:r>
            <a:endParaRPr sz="900"/>
          </a:p>
        </p:txBody>
      </p:sp>
      <p:pic>
        <p:nvPicPr>
          <p:cNvPr id="281" name="Google Shape;281;p45"/>
          <p:cNvPicPr preferRelativeResize="0"/>
          <p:nvPr/>
        </p:nvPicPr>
        <p:blipFill rotWithShape="1">
          <a:blip r:embed="rId3">
            <a:alphaModFix/>
          </a:blip>
          <a:srcRect b="0" l="0" r="0" t="0"/>
          <a:stretch/>
        </p:blipFill>
        <p:spPr>
          <a:xfrm>
            <a:off x="2023753" y="1352321"/>
            <a:ext cx="5277445" cy="2799457"/>
          </a:xfrm>
          <a:prstGeom prst="rect">
            <a:avLst/>
          </a:prstGeom>
          <a:noFill/>
          <a:ln>
            <a:noFill/>
          </a:ln>
        </p:spPr>
      </p:pic>
      <p:sp>
        <p:nvSpPr>
          <p:cNvPr id="282" name="Google Shape;282;p45"/>
          <p:cNvSpPr txBox="1"/>
          <p:nvPr/>
        </p:nvSpPr>
        <p:spPr>
          <a:xfrm>
            <a:off x="3176736" y="4826217"/>
            <a:ext cx="2467942" cy="131434"/>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600"/>
              <a:buFont typeface="Helvetica Neue"/>
              <a:buNone/>
            </a:pPr>
            <a:r>
              <a:rPr b="0" i="0" lang="en" sz="600" u="none" cap="none" strike="noStrike">
                <a:solidFill>
                  <a:srgbClr val="000000"/>
                </a:solidFill>
                <a:latin typeface="Helvetica Neue"/>
                <a:ea typeface="Helvetica Neue"/>
                <a:cs typeface="Helvetica Neue"/>
                <a:sym typeface="Helvetica Neue"/>
              </a:rPr>
              <a:t>Image: https://tkipf.github.io/graph-convolutional-networks/</a:t>
            </a:r>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6" name="Shape 286"/>
        <p:cNvGrpSpPr/>
        <p:nvPr/>
      </p:nvGrpSpPr>
      <p:grpSpPr>
        <a:xfrm>
          <a:off x="0" y="0"/>
          <a:ext cx="0" cy="0"/>
          <a:chOff x="0" y="0"/>
          <a:chExt cx="0" cy="0"/>
        </a:xfrm>
      </p:grpSpPr>
      <p:sp>
        <p:nvSpPr>
          <p:cNvPr id="287" name="Google Shape;287;p46"/>
          <p:cNvSpPr txBox="1"/>
          <p:nvPr>
            <p:ph type="title"/>
          </p:nvPr>
        </p:nvSpPr>
        <p:spPr>
          <a:xfrm>
            <a:off x="330398"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Motivation behind equations</a:t>
            </a:r>
            <a:endParaRPr sz="900"/>
          </a:p>
        </p:txBody>
      </p:sp>
      <p:sp>
        <p:nvSpPr>
          <p:cNvPr id="288" name="Google Shape;288;p46"/>
          <p:cNvSpPr txBox="1"/>
          <p:nvPr>
            <p:ph idx="1" type="body"/>
          </p:nvPr>
        </p:nvSpPr>
        <p:spPr>
          <a:xfrm>
            <a:off x="535781" y="901619"/>
            <a:ext cx="8472041" cy="3959758"/>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Spectral convolutions on graphs — a robust measure of spectral similarity</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Defined as the multiplication of a signal x with a filter                     :               </a:t>
            </a:r>
            <a:endParaRPr b="0" i="0" sz="2100" u="none" cap="none" strike="noStrike">
              <a:solidFill>
                <a:srgbClr val="000000"/>
              </a:solidFill>
              <a:latin typeface="Helvetica Neue"/>
              <a:ea typeface="Helvetica Neue"/>
              <a:cs typeface="Helvetica Neue"/>
              <a:sym typeface="Helvetica Neue"/>
            </a:endParaRPr>
          </a:p>
          <a:p>
            <a:pPr indent="-101600" lvl="0" marL="292100" marR="0" rtl="0" algn="l">
              <a:lnSpc>
                <a:spcPct val="100000"/>
              </a:lnSpc>
              <a:spcBef>
                <a:spcPts val="2700"/>
              </a:spcBef>
              <a:spcAft>
                <a:spcPts val="0"/>
              </a:spcAft>
              <a:buClr>
                <a:srgbClr val="000000"/>
              </a:buClr>
              <a:buSzPts val="3000"/>
              <a:buFont typeface="Helvetica Neue"/>
              <a:buNone/>
            </a:pPr>
            <a:r>
              <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Where U is the matrix of eigenvalues of the normalized Laplacian</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Under certain assumptions (see paper):</a:t>
            </a:r>
            <a:endParaRPr sz="900"/>
          </a:p>
        </p:txBody>
      </p:sp>
      <p:pic>
        <p:nvPicPr>
          <p:cNvPr id="289" name="Google Shape;289;p46"/>
          <p:cNvPicPr preferRelativeResize="0"/>
          <p:nvPr/>
        </p:nvPicPr>
        <p:blipFill rotWithShape="1">
          <a:blip r:embed="rId3">
            <a:alphaModFix/>
          </a:blip>
          <a:srcRect b="0" l="0" r="0" t="0"/>
          <a:stretch/>
        </p:blipFill>
        <p:spPr>
          <a:xfrm>
            <a:off x="3381263" y="2693912"/>
            <a:ext cx="2381465" cy="375175"/>
          </a:xfrm>
          <a:prstGeom prst="rect">
            <a:avLst/>
          </a:prstGeom>
          <a:noFill/>
          <a:ln>
            <a:noFill/>
          </a:ln>
        </p:spPr>
      </p:pic>
      <p:pic>
        <p:nvPicPr>
          <p:cNvPr id="290" name="Google Shape;290;p46"/>
          <p:cNvPicPr preferRelativeResize="0"/>
          <p:nvPr/>
        </p:nvPicPr>
        <p:blipFill rotWithShape="1">
          <a:blip r:embed="rId4">
            <a:alphaModFix/>
          </a:blip>
          <a:srcRect b="0" l="0" r="0" t="0"/>
          <a:stretch/>
        </p:blipFill>
        <p:spPr>
          <a:xfrm>
            <a:off x="7263950" y="2209000"/>
            <a:ext cx="1428575" cy="269625"/>
          </a:xfrm>
          <a:prstGeom prst="rect">
            <a:avLst/>
          </a:prstGeom>
          <a:noFill/>
          <a:ln>
            <a:noFill/>
          </a:ln>
        </p:spPr>
      </p:pic>
      <p:pic>
        <p:nvPicPr>
          <p:cNvPr id="291" name="Google Shape;291;p46"/>
          <p:cNvPicPr preferRelativeResize="0"/>
          <p:nvPr/>
        </p:nvPicPr>
        <p:blipFill rotWithShape="1">
          <a:blip r:embed="rId5">
            <a:alphaModFix/>
          </a:blip>
          <a:srcRect b="0" l="0" r="0" t="0"/>
          <a:stretch/>
        </p:blipFill>
        <p:spPr>
          <a:xfrm>
            <a:off x="5762725" y="4433875"/>
            <a:ext cx="2812800" cy="320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5" name="Shape 295"/>
        <p:cNvGrpSpPr/>
        <p:nvPr/>
      </p:nvGrpSpPr>
      <p:grpSpPr>
        <a:xfrm>
          <a:off x="0" y="0"/>
          <a:ext cx="0" cy="0"/>
          <a:chOff x="0" y="0"/>
          <a:chExt cx="0" cy="0"/>
        </a:xfrm>
      </p:grpSpPr>
      <p:sp>
        <p:nvSpPr>
          <p:cNvPr id="296" name="Google Shape;296;p47"/>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Datasets</a:t>
            </a:r>
            <a:endParaRPr sz="900"/>
          </a:p>
        </p:txBody>
      </p:sp>
      <p:sp>
        <p:nvSpPr>
          <p:cNvPr id="297" name="Google Shape;297;p47"/>
          <p:cNvSpPr txBox="1"/>
          <p:nvPr>
            <p:ph idx="1" type="body"/>
          </p:nvPr>
        </p:nvSpPr>
        <p:spPr>
          <a:xfrm>
            <a:off x="767953" y="517445"/>
            <a:ext cx="7804500" cy="3315000"/>
          </a:xfrm>
          <a:prstGeom prst="rect">
            <a:avLst/>
          </a:prstGeom>
          <a:noFill/>
          <a:ln>
            <a:noFill/>
          </a:ln>
        </p:spPr>
        <p:txBody>
          <a:bodyPr anchorCtr="0" anchor="t" bIns="29450" lIns="58925" spcFirstLastPara="1" rIns="58925" wrap="square" tIns="29450">
            <a:noAutofit/>
          </a:bodyPr>
          <a:lstStyle/>
          <a:p>
            <a:pPr indent="-101600" lvl="0" marL="292100" marR="0" rtl="0" algn="l">
              <a:lnSpc>
                <a:spcPct val="100000"/>
              </a:lnSpc>
              <a:spcBef>
                <a:spcPts val="0"/>
              </a:spcBef>
              <a:spcAft>
                <a:spcPts val="0"/>
              </a:spcAft>
              <a:buClr>
                <a:srgbClr val="000000"/>
              </a:buClr>
              <a:buSzPts val="3000"/>
              <a:buFont typeface="Helvetica Neue"/>
              <a:buNone/>
            </a:pPr>
            <a:r>
              <a:t/>
            </a:r>
            <a:endParaRPr b="0" i="0" sz="2100" u="none" cap="none" strike="noStrike">
              <a:solidFill>
                <a:srgbClr val="000000"/>
              </a:solidFill>
              <a:latin typeface="Helvetica Neue"/>
              <a:ea typeface="Helvetica Neue"/>
              <a:cs typeface="Helvetica Neue"/>
              <a:sym typeface="Helvetica Neue"/>
            </a:endParaRPr>
          </a:p>
          <a:p>
            <a:pPr indent="-292100" lvl="2" marL="8636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Citation network datasets — Citeseer, Cora and Pubmed where nodes are documents and edges are citation links</a:t>
            </a:r>
            <a:endParaRPr b="0" i="0" sz="2100" u="none" cap="none" strike="noStrike">
              <a:solidFill>
                <a:srgbClr val="000000"/>
              </a:solidFill>
              <a:latin typeface="Helvetica Neue"/>
              <a:ea typeface="Helvetica Neue"/>
              <a:cs typeface="Helvetica Neue"/>
              <a:sym typeface="Helvetica Neue"/>
            </a:endParaRPr>
          </a:p>
          <a:p>
            <a:pPr indent="-292100" lvl="2" marL="8636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NELL, a graph dataset extracted from a knowledge graph</a:t>
            </a:r>
            <a:endParaRPr sz="900"/>
          </a:p>
        </p:txBody>
      </p:sp>
      <p:pic>
        <p:nvPicPr>
          <p:cNvPr id="298" name="Google Shape;298;p47"/>
          <p:cNvPicPr preferRelativeResize="0"/>
          <p:nvPr/>
        </p:nvPicPr>
        <p:blipFill rotWithShape="1">
          <a:blip r:embed="rId3">
            <a:alphaModFix/>
          </a:blip>
          <a:srcRect b="0" l="0" r="0" t="0"/>
          <a:stretch/>
        </p:blipFill>
        <p:spPr>
          <a:xfrm>
            <a:off x="2117722" y="3386860"/>
            <a:ext cx="5104992" cy="140140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2" name="Shape 302"/>
        <p:cNvGrpSpPr/>
        <p:nvPr/>
      </p:nvGrpSpPr>
      <p:grpSpPr>
        <a:xfrm>
          <a:off x="0" y="0"/>
          <a:ext cx="0" cy="0"/>
          <a:chOff x="0" y="0"/>
          <a:chExt cx="0" cy="0"/>
        </a:xfrm>
      </p:grpSpPr>
      <p:sp>
        <p:nvSpPr>
          <p:cNvPr id="303" name="Google Shape;303;p48"/>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Results</a:t>
            </a:r>
            <a:endParaRPr sz="900"/>
          </a:p>
        </p:txBody>
      </p:sp>
      <p:pic>
        <p:nvPicPr>
          <p:cNvPr id="304" name="Google Shape;304;p48"/>
          <p:cNvPicPr preferRelativeResize="0"/>
          <p:nvPr/>
        </p:nvPicPr>
        <p:blipFill rotWithShape="1">
          <a:blip r:embed="rId3">
            <a:alphaModFix/>
          </a:blip>
          <a:srcRect b="0" l="0" r="0" t="0"/>
          <a:stretch/>
        </p:blipFill>
        <p:spPr>
          <a:xfrm>
            <a:off x="1545329" y="1325702"/>
            <a:ext cx="6418275" cy="2802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8" name="Shape 308"/>
        <p:cNvGrpSpPr/>
        <p:nvPr/>
      </p:nvGrpSpPr>
      <p:grpSpPr>
        <a:xfrm>
          <a:off x="0" y="0"/>
          <a:ext cx="0" cy="0"/>
          <a:chOff x="0" y="0"/>
          <a:chExt cx="0" cy="0"/>
        </a:xfrm>
      </p:grpSpPr>
      <p:sp>
        <p:nvSpPr>
          <p:cNvPr id="309" name="Google Shape;309;p49"/>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Discussion</a:t>
            </a:r>
            <a:endParaRPr sz="900"/>
          </a:p>
        </p:txBody>
      </p:sp>
      <p:sp>
        <p:nvSpPr>
          <p:cNvPr id="310" name="Google Shape;310;p49"/>
          <p:cNvSpPr txBox="1"/>
          <p:nvPr>
            <p:ph idx="1" type="body"/>
          </p:nvPr>
        </p:nvSpPr>
        <p:spPr>
          <a:xfrm>
            <a:off x="669725" y="1376100"/>
            <a:ext cx="7804500" cy="33054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Efficient and effective method for semi-supervised classification</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Cons:</a:t>
            </a:r>
            <a:endParaRPr b="0" i="0" sz="2100" u="none" cap="none" strike="noStrike">
              <a:solidFill>
                <a:srgbClr val="000000"/>
              </a:solidFill>
              <a:latin typeface="Helvetica Neue"/>
              <a:ea typeface="Helvetica Neue"/>
              <a:cs typeface="Helvetica Neue"/>
              <a:sym typeface="Helvetica Neue"/>
            </a:endParaRPr>
          </a:p>
          <a:p>
            <a:pPr indent="-292100" lvl="2" marL="8636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Memory requirement</a:t>
            </a:r>
            <a:endParaRPr b="0" i="0" sz="2100" u="none" cap="none" strike="noStrike">
              <a:solidFill>
                <a:srgbClr val="000000"/>
              </a:solidFill>
              <a:latin typeface="Helvetica Neue"/>
              <a:ea typeface="Helvetica Neue"/>
              <a:cs typeface="Helvetica Neue"/>
              <a:sym typeface="Helvetica Neue"/>
            </a:endParaRPr>
          </a:p>
          <a:p>
            <a:pPr indent="-292100" lvl="2" marL="8636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Lack of edge features</a:t>
            </a:r>
            <a:endParaRPr b="0" i="0" sz="21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700"/>
              </a:spcBef>
              <a:spcAft>
                <a:spcPts val="0"/>
              </a:spcAft>
              <a:buNone/>
            </a:pPr>
            <a:r>
              <a:t/>
            </a:r>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4" name="Shape 314"/>
        <p:cNvGrpSpPr/>
        <p:nvPr/>
      </p:nvGrpSpPr>
      <p:grpSpPr>
        <a:xfrm>
          <a:off x="0" y="0"/>
          <a:ext cx="0" cy="0"/>
          <a:chOff x="0" y="0"/>
          <a:chExt cx="0" cy="0"/>
        </a:xfrm>
      </p:grpSpPr>
      <p:sp>
        <p:nvSpPr>
          <p:cNvPr id="315" name="Google Shape;315;p50"/>
          <p:cNvSpPr txBox="1"/>
          <p:nvPr>
            <p:ph type="title"/>
          </p:nvPr>
        </p:nvSpPr>
        <p:spPr>
          <a:xfrm>
            <a:off x="669702" y="248872"/>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800"/>
              <a:buFont typeface="Helvetica Neue"/>
              <a:buNone/>
            </a:pPr>
            <a:r>
              <a:rPr b="1" i="0" lang="en" sz="2800" u="none" cap="none" strike="noStrike">
                <a:solidFill>
                  <a:srgbClr val="000000"/>
                </a:solidFill>
              </a:rPr>
              <a:t>Paper </a:t>
            </a:r>
            <a:r>
              <a:rPr b="1" lang="en" sz="2800"/>
              <a:t>3</a:t>
            </a:r>
            <a:r>
              <a:rPr b="1" i="0" lang="en" sz="2800" u="none" cap="none" strike="noStrike">
                <a:solidFill>
                  <a:srgbClr val="000000"/>
                </a:solidFill>
              </a:rPr>
              <a:t>: Strong Baselines for Neural Semi-supervised Learning under Domain Shift</a:t>
            </a:r>
            <a:endParaRPr b="1" sz="900"/>
          </a:p>
        </p:txBody>
      </p:sp>
      <p:sp>
        <p:nvSpPr>
          <p:cNvPr id="316" name="Google Shape;316;p50"/>
          <p:cNvSpPr txBox="1"/>
          <p:nvPr>
            <p:ph idx="1" type="body"/>
          </p:nvPr>
        </p:nvSpPr>
        <p:spPr>
          <a:xfrm>
            <a:off x="669725" y="1387400"/>
            <a:ext cx="7804500" cy="35016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Sebastian Ruder and Barbara Plank, ACL 2018</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Goals:</a:t>
            </a:r>
            <a:endParaRPr b="0" i="0" sz="2100" u="none" cap="none" strike="noStrike">
              <a:solidFill>
                <a:srgbClr val="000000"/>
              </a:solidFill>
              <a:latin typeface="Helvetica Neue"/>
              <a:ea typeface="Helvetica Neue"/>
              <a:cs typeface="Helvetica Neue"/>
              <a:sym typeface="Helvetica Neue"/>
            </a:endParaRPr>
          </a:p>
          <a:p>
            <a:pPr indent="-279400" lvl="1" marL="5715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Re-evaluate classic semi-supervised methods for neural networks under domain shift and introduce multi-task tri-training</a:t>
            </a:r>
            <a:endParaRPr b="0" i="0" sz="2100" u="none" cap="none" strike="noStrike">
              <a:solidFill>
                <a:srgbClr val="000000"/>
              </a:solidFill>
              <a:latin typeface="Helvetica Neue"/>
              <a:ea typeface="Helvetica Neue"/>
              <a:cs typeface="Helvetica Neue"/>
              <a:sym typeface="Helvetica Neue"/>
            </a:endParaRPr>
          </a:p>
          <a:p>
            <a:pPr indent="-279400" lvl="1" marL="5715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Show that classic tri-training often outperforms </a:t>
            </a:r>
            <a:r>
              <a:rPr lang="en"/>
              <a:t>SOTA</a:t>
            </a:r>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0" name="Shape 320"/>
        <p:cNvGrpSpPr/>
        <p:nvPr/>
      </p:nvGrpSpPr>
      <p:grpSpPr>
        <a:xfrm>
          <a:off x="0" y="0"/>
          <a:ext cx="0" cy="0"/>
          <a:chOff x="0" y="0"/>
          <a:chExt cx="0" cy="0"/>
        </a:xfrm>
      </p:grpSpPr>
      <p:sp>
        <p:nvSpPr>
          <p:cNvPr id="321" name="Google Shape;321;p51"/>
          <p:cNvSpPr txBox="1"/>
          <p:nvPr>
            <p:ph type="title"/>
          </p:nvPr>
        </p:nvSpPr>
        <p:spPr>
          <a:xfrm>
            <a:off x="669727" y="35495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Classic Semi-supervised ‘bootstrapping’ methods</a:t>
            </a:r>
            <a:endParaRPr sz="900"/>
          </a:p>
        </p:txBody>
      </p:sp>
      <p:sp>
        <p:nvSpPr>
          <p:cNvPr id="322" name="Google Shape;322;p51"/>
          <p:cNvSpPr txBox="1"/>
          <p:nvPr>
            <p:ph idx="1" type="body"/>
          </p:nvPr>
        </p:nvSpPr>
        <p:spPr>
          <a:xfrm>
            <a:off x="669752" y="1606267"/>
            <a:ext cx="7804500" cy="33150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Self-training — discussed earlier</a:t>
            </a:r>
            <a:endParaRPr b="0" i="0" sz="2100" u="none" cap="none" strike="noStrike">
              <a:solidFill>
                <a:srgbClr val="000000"/>
              </a:solidFill>
              <a:latin typeface="Helvetica Neue"/>
              <a:ea typeface="Helvetica Neue"/>
              <a:cs typeface="Helvetica Neue"/>
              <a:sym typeface="Helvetica Neue"/>
            </a:endParaRPr>
          </a:p>
          <a:p>
            <a:pPr indent="-279400" lvl="1" marL="5715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In the context of neural networks, often use relative order of confidence rather than ‘probability’ of predicted label, as it is more robust</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Tri-Training — three models, add unlabeled data to labeled data if two models agree on its labels</a:t>
            </a:r>
            <a:r>
              <a:rPr lang="en"/>
              <a:t>. Tri-training with disagreement</a:t>
            </a:r>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6" name="Shape 326"/>
        <p:cNvGrpSpPr/>
        <p:nvPr/>
      </p:nvGrpSpPr>
      <p:grpSpPr>
        <a:xfrm>
          <a:off x="0" y="0"/>
          <a:ext cx="0" cy="0"/>
          <a:chOff x="0" y="0"/>
          <a:chExt cx="0" cy="0"/>
        </a:xfrm>
      </p:grpSpPr>
      <p:sp>
        <p:nvSpPr>
          <p:cNvPr id="327" name="Google Shape;327;p52"/>
          <p:cNvSpPr txBox="1"/>
          <p:nvPr>
            <p:ph type="title"/>
          </p:nvPr>
        </p:nvSpPr>
        <p:spPr>
          <a:xfrm>
            <a:off x="871760" y="475506"/>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Multi-task Tri-training</a:t>
            </a:r>
            <a:endParaRPr sz="900"/>
          </a:p>
        </p:txBody>
      </p:sp>
      <p:pic>
        <p:nvPicPr>
          <p:cNvPr id="328" name="Google Shape;328;p52"/>
          <p:cNvPicPr preferRelativeResize="0"/>
          <p:nvPr/>
        </p:nvPicPr>
        <p:blipFill rotWithShape="1">
          <a:blip r:embed="rId3">
            <a:alphaModFix/>
          </a:blip>
          <a:srcRect b="0" l="0" r="0" t="0"/>
          <a:stretch/>
        </p:blipFill>
        <p:spPr>
          <a:xfrm>
            <a:off x="2167261" y="1460475"/>
            <a:ext cx="4809475" cy="3468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2" name="Shape 332"/>
        <p:cNvGrpSpPr/>
        <p:nvPr/>
      </p:nvGrpSpPr>
      <p:grpSpPr>
        <a:xfrm>
          <a:off x="0" y="0"/>
          <a:ext cx="0" cy="0"/>
          <a:chOff x="0" y="0"/>
          <a:chExt cx="0" cy="0"/>
        </a:xfrm>
      </p:grpSpPr>
      <p:sp>
        <p:nvSpPr>
          <p:cNvPr id="333" name="Google Shape;333;p53"/>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500"/>
              <a:buFont typeface="Helvetica Neue"/>
              <a:buNone/>
            </a:pPr>
            <a:r>
              <a:rPr b="0" i="0" lang="en" sz="4500" u="none" cap="none" strike="noStrike">
                <a:solidFill>
                  <a:srgbClr val="000000"/>
                </a:solidFill>
                <a:latin typeface="Helvetica Neue"/>
                <a:ea typeface="Helvetica Neue"/>
                <a:cs typeface="Helvetica Neue"/>
                <a:sym typeface="Helvetica Neue"/>
              </a:rPr>
              <a:t>Datasets and Experiments</a:t>
            </a:r>
            <a:endParaRPr sz="900"/>
          </a:p>
        </p:txBody>
      </p:sp>
      <p:pic>
        <p:nvPicPr>
          <p:cNvPr id="334" name="Google Shape;334;p53"/>
          <p:cNvPicPr preferRelativeResize="0"/>
          <p:nvPr/>
        </p:nvPicPr>
        <p:blipFill rotWithShape="1">
          <a:blip r:embed="rId3">
            <a:alphaModFix/>
          </a:blip>
          <a:srcRect b="0" l="0" r="0" t="0"/>
          <a:stretch/>
        </p:blipFill>
        <p:spPr>
          <a:xfrm>
            <a:off x="214300" y="1199601"/>
            <a:ext cx="4064177" cy="3750026"/>
          </a:xfrm>
          <a:prstGeom prst="rect">
            <a:avLst/>
          </a:prstGeom>
          <a:noFill/>
          <a:ln>
            <a:noFill/>
          </a:ln>
        </p:spPr>
      </p:pic>
      <p:pic>
        <p:nvPicPr>
          <p:cNvPr id="335" name="Google Shape;335;p53"/>
          <p:cNvPicPr preferRelativeResize="0"/>
          <p:nvPr/>
        </p:nvPicPr>
        <p:blipFill rotWithShape="1">
          <a:blip r:embed="rId4">
            <a:alphaModFix/>
          </a:blip>
          <a:srcRect b="0" l="0" r="0" t="0"/>
          <a:stretch/>
        </p:blipFill>
        <p:spPr>
          <a:xfrm>
            <a:off x="4188225" y="1199600"/>
            <a:ext cx="4660671" cy="35860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Additional Results</a:t>
            </a:r>
            <a:endParaRPr sz="900"/>
          </a:p>
        </p:txBody>
      </p:sp>
      <p:pic>
        <p:nvPicPr>
          <p:cNvPr id="341" name="Google Shape;341;p54"/>
          <p:cNvPicPr preferRelativeResize="0"/>
          <p:nvPr/>
        </p:nvPicPr>
        <p:blipFill rotWithShape="1">
          <a:blip r:embed="rId3">
            <a:alphaModFix/>
          </a:blip>
          <a:srcRect b="0" l="0" r="0" t="0"/>
          <a:stretch/>
        </p:blipFill>
        <p:spPr>
          <a:xfrm>
            <a:off x="669725" y="1339825"/>
            <a:ext cx="7804549" cy="29110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131313"/>
              </a:buClr>
              <a:buSzPts val="5200"/>
              <a:buFont typeface="Helvetica Neue"/>
              <a:buNone/>
            </a:pPr>
            <a:r>
              <a:rPr b="0" i="0" lang="en" sz="5200" u="none" cap="none" strike="noStrike">
                <a:solidFill>
                  <a:srgbClr val="131313"/>
                </a:solidFill>
                <a:latin typeface="Helvetica Neue"/>
                <a:ea typeface="Helvetica Neue"/>
                <a:cs typeface="Helvetica Neue"/>
                <a:sym typeface="Helvetica Neue"/>
              </a:rPr>
              <a:t>Why SSL?</a:t>
            </a:r>
            <a:endParaRPr sz="900"/>
          </a:p>
        </p:txBody>
      </p:sp>
      <p:sp>
        <p:nvSpPr>
          <p:cNvPr id="91" name="Google Shape;91;p19"/>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191919"/>
              </a:buClr>
              <a:buSzPts val="3000"/>
              <a:buFont typeface="Helvetica Neue"/>
              <a:buChar char="•"/>
            </a:pPr>
            <a:r>
              <a:rPr b="0" i="0" lang="en" sz="2100" u="none" cap="none" strike="noStrike">
                <a:solidFill>
                  <a:srgbClr val="191919"/>
                </a:solidFill>
                <a:latin typeface="Helvetica Neue"/>
                <a:ea typeface="Helvetica Neue"/>
                <a:cs typeface="Helvetica Neue"/>
                <a:sym typeface="Helvetica Neue"/>
              </a:rPr>
              <a:t>Labeled data can be expensive to collect as often requires domain experts</a:t>
            </a:r>
            <a:endParaRPr b="0" i="0" sz="2100" u="none" cap="none" strike="noStrike">
              <a:solidFill>
                <a:srgbClr val="191919"/>
              </a:solidFill>
              <a:latin typeface="Helvetica Neue"/>
              <a:ea typeface="Helvetica Neue"/>
              <a:cs typeface="Helvetica Neue"/>
              <a:sym typeface="Helvetica Neue"/>
            </a:endParaRPr>
          </a:p>
          <a:p>
            <a:pPr indent="-292100" lvl="2" marL="863600" marR="0" rtl="0" algn="l">
              <a:lnSpc>
                <a:spcPct val="100000"/>
              </a:lnSpc>
              <a:spcBef>
                <a:spcPts val="2700"/>
              </a:spcBef>
              <a:spcAft>
                <a:spcPts val="0"/>
              </a:spcAft>
              <a:buClr>
                <a:srgbClr val="191919"/>
              </a:buClr>
              <a:buSzPts val="3000"/>
              <a:buFont typeface="Helvetica Neue"/>
              <a:buChar char="•"/>
            </a:pPr>
            <a:r>
              <a:rPr b="0" i="0" lang="en" sz="2100" u="none" cap="none" strike="noStrike">
                <a:solidFill>
                  <a:srgbClr val="191919"/>
                </a:solidFill>
                <a:latin typeface="Helvetica Neue"/>
                <a:ea typeface="Helvetica Neue"/>
                <a:cs typeface="Helvetica Neue"/>
                <a:sym typeface="Helvetica Neue"/>
              </a:rPr>
              <a:t>Penn Treebank</a:t>
            </a:r>
            <a:endParaRPr b="0" i="0" sz="2100" u="none" cap="none" strike="noStrike">
              <a:solidFill>
                <a:srgbClr val="191919"/>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191919"/>
              </a:buClr>
              <a:buSzPts val="3000"/>
              <a:buFont typeface="Helvetica Neue"/>
              <a:buChar char="•"/>
            </a:pPr>
            <a:r>
              <a:rPr b="0" i="0" lang="en" sz="2100" u="none" cap="none" strike="noStrike">
                <a:solidFill>
                  <a:srgbClr val="191919"/>
                </a:solidFill>
                <a:latin typeface="Helvetica Neue"/>
                <a:ea typeface="Helvetica Neue"/>
                <a:cs typeface="Helvetica Neue"/>
                <a:sym typeface="Helvetica Neue"/>
              </a:rPr>
              <a:t>There is often access to an abundance of unlabeled data</a:t>
            </a:r>
            <a:endParaRPr b="0" i="0" sz="2100" u="none" cap="none" strike="noStrike">
              <a:solidFill>
                <a:srgbClr val="191919"/>
              </a:solidFill>
              <a:latin typeface="Helvetica Neue"/>
              <a:ea typeface="Helvetica Neue"/>
              <a:cs typeface="Helvetica Neue"/>
              <a:sym typeface="Helvetica Neue"/>
            </a:endParaRPr>
          </a:p>
          <a:p>
            <a:pPr indent="-292100" lvl="2" marL="863600" marR="0" rtl="0" algn="l">
              <a:lnSpc>
                <a:spcPct val="100000"/>
              </a:lnSpc>
              <a:spcBef>
                <a:spcPts val="2700"/>
              </a:spcBef>
              <a:spcAft>
                <a:spcPts val="0"/>
              </a:spcAft>
              <a:buClr>
                <a:srgbClr val="191919"/>
              </a:buClr>
              <a:buSzPts val="3000"/>
              <a:buFont typeface="Helvetica Neue"/>
              <a:buChar char="•"/>
            </a:pPr>
            <a:r>
              <a:rPr b="0" i="0" lang="en" sz="2100" u="none" cap="none" strike="noStrike">
                <a:solidFill>
                  <a:srgbClr val="191919"/>
                </a:solidFill>
                <a:latin typeface="Helvetica Neue"/>
                <a:ea typeface="Helvetica Neue"/>
                <a:cs typeface="Helvetica Neue"/>
                <a:sym typeface="Helvetica Neue"/>
              </a:rPr>
              <a:t>News, forums, images</a:t>
            </a:r>
            <a:endParaRPr sz="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5" name="Shape 345"/>
        <p:cNvGrpSpPr/>
        <p:nvPr/>
      </p:nvGrpSpPr>
      <p:grpSpPr>
        <a:xfrm>
          <a:off x="0" y="0"/>
          <a:ext cx="0" cy="0"/>
          <a:chOff x="0" y="0"/>
          <a:chExt cx="0" cy="0"/>
        </a:xfrm>
      </p:grpSpPr>
      <p:sp>
        <p:nvSpPr>
          <p:cNvPr id="346" name="Google Shape;346;p55"/>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Discussion</a:t>
            </a:r>
            <a:endParaRPr sz="900"/>
          </a:p>
        </p:txBody>
      </p:sp>
      <p:sp>
        <p:nvSpPr>
          <p:cNvPr id="347" name="Google Shape;347;p55"/>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Classic tri-training is able to achieve state of the art</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Multi-task tri-training proposed for efficiency</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Shows the importance of strong baselines for SSL, as emphasized in </a:t>
            </a:r>
            <a:r>
              <a:rPr b="0" i="0" lang="en" sz="2100" u="sng" cap="none" strike="noStrike">
                <a:solidFill>
                  <a:srgbClr val="000000"/>
                </a:solidFill>
                <a:latin typeface="Helvetica Neue"/>
                <a:ea typeface="Helvetica Neue"/>
                <a:cs typeface="Helvetica Neue"/>
                <a:sym typeface="Helvetica Neue"/>
              </a:rPr>
              <a:t>Realistic Evaluation of Semi-Supervised Learning Algorithms (2018)</a:t>
            </a:r>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1" name="Shape 351"/>
        <p:cNvGrpSpPr/>
        <p:nvPr/>
      </p:nvGrpSpPr>
      <p:grpSpPr>
        <a:xfrm>
          <a:off x="0" y="0"/>
          <a:ext cx="0" cy="0"/>
          <a:chOff x="0" y="0"/>
          <a:chExt cx="0" cy="0"/>
        </a:xfrm>
      </p:grpSpPr>
      <p:sp>
        <p:nvSpPr>
          <p:cNvPr id="352" name="Google Shape;352;p56"/>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100"/>
              <a:buFont typeface="Helvetica Neue"/>
              <a:buNone/>
            </a:pPr>
            <a:r>
              <a:rPr b="1" i="0" lang="en" sz="4100" u="none" cap="none" strike="noStrike">
                <a:solidFill>
                  <a:srgbClr val="000000"/>
                </a:solidFill>
              </a:rPr>
              <a:t>Paper </a:t>
            </a:r>
            <a:r>
              <a:rPr b="1" lang="en" sz="4100"/>
              <a:t>4</a:t>
            </a:r>
            <a:r>
              <a:rPr b="1" i="0" lang="en" sz="4100" u="none" cap="none" strike="noStrike">
                <a:solidFill>
                  <a:srgbClr val="000000"/>
                </a:solidFill>
              </a:rPr>
              <a:t>: Deep contextualized word representations</a:t>
            </a:r>
            <a:endParaRPr b="1" sz="900"/>
          </a:p>
        </p:txBody>
      </p:sp>
      <p:sp>
        <p:nvSpPr>
          <p:cNvPr id="353" name="Google Shape;353;p56"/>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Matthew E. Peters, Mark Neumann, Mohit Iyyer, Matt Gardner, Christopher Clark, Kenton Lee, Luke Zettlemoyer, NAACL 2018</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Goals</a:t>
            </a:r>
            <a:r>
              <a:rPr lang="en"/>
              <a:t>:</a:t>
            </a:r>
            <a:endParaRPr/>
          </a:p>
          <a:p>
            <a:pPr indent="-279400" lvl="1" marL="5715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Develop </a:t>
            </a:r>
            <a:r>
              <a:rPr lang="en"/>
              <a:t>r</a:t>
            </a:r>
            <a:r>
              <a:rPr b="0" i="0" lang="en" sz="2100" u="none" cap="none" strike="noStrike">
                <a:solidFill>
                  <a:srgbClr val="000000"/>
                </a:solidFill>
                <a:latin typeface="Helvetica Neue"/>
                <a:ea typeface="Helvetica Neue"/>
                <a:cs typeface="Helvetica Neue"/>
                <a:sym typeface="Helvetica Neue"/>
              </a:rPr>
              <a:t>epresentations that model syntax</a:t>
            </a:r>
            <a:r>
              <a:rPr lang="en"/>
              <a:t>, </a:t>
            </a:r>
            <a:r>
              <a:rPr b="0" i="0" lang="en" sz="2100" u="none" cap="none" strike="noStrike">
                <a:solidFill>
                  <a:srgbClr val="000000"/>
                </a:solidFill>
                <a:latin typeface="Helvetica Neue"/>
                <a:ea typeface="Helvetica Neue"/>
                <a:cs typeface="Helvetica Neue"/>
                <a:sym typeface="Helvetica Neue"/>
              </a:rPr>
              <a:t>semantics as well as polysemy and show </a:t>
            </a:r>
            <a:r>
              <a:rPr lang="en"/>
              <a:t>how these can be added to other models to achieve SOTA</a:t>
            </a:r>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7" name="Shape 357"/>
        <p:cNvGrpSpPr/>
        <p:nvPr/>
      </p:nvGrpSpPr>
      <p:grpSpPr>
        <a:xfrm>
          <a:off x="0" y="0"/>
          <a:ext cx="0" cy="0"/>
          <a:chOff x="0" y="0"/>
          <a:chExt cx="0" cy="0"/>
        </a:xfrm>
      </p:grpSpPr>
      <p:sp>
        <p:nvSpPr>
          <p:cNvPr id="358" name="Google Shape;358;p57"/>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Background</a:t>
            </a:r>
            <a:endParaRPr sz="900"/>
          </a:p>
        </p:txBody>
      </p:sp>
      <p:sp>
        <p:nvSpPr>
          <p:cNvPr id="359" name="Google Shape;359;p57"/>
          <p:cNvSpPr txBox="1"/>
          <p:nvPr>
            <p:ph idx="1" type="body"/>
          </p:nvPr>
        </p:nvSpPr>
        <p:spPr>
          <a:xfrm>
            <a:off x="669752" y="1061692"/>
            <a:ext cx="7804500" cy="33150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The idea of pre-training representations for NLP tasks is not new (word2vec, Glove</a:t>
            </a:r>
            <a:r>
              <a:rPr lang="en"/>
              <a:t>), however</a:t>
            </a:r>
            <a:r>
              <a:rPr b="0" i="0" lang="en" sz="2100" u="none" cap="none" strike="noStrike">
                <a:solidFill>
                  <a:srgbClr val="000000"/>
                </a:solidFill>
                <a:latin typeface="Helvetica Neue"/>
                <a:ea typeface="Helvetica Neue"/>
                <a:cs typeface="Helvetica Neue"/>
                <a:sym typeface="Helvetica Neue"/>
              </a:rPr>
              <a:t>, these representations fail to capture polysemy</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Also, previous work has shown that different layers of deep recurrent networks encode different types of information (e.g. syntax)</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Previous work on pre-training encoder-decoder pairs (</a:t>
            </a:r>
            <a:r>
              <a:rPr b="0" i="0" lang="en" sz="2100" u="sng" cap="none" strike="noStrike">
                <a:solidFill>
                  <a:schemeClr val="hlink"/>
                </a:solidFill>
                <a:latin typeface="Helvetica Neue"/>
                <a:ea typeface="Helvetica Neue"/>
                <a:cs typeface="Helvetica Neue"/>
                <a:sym typeface="Helvetica Neue"/>
                <a:hlinkClick r:id="rId3"/>
              </a:rPr>
              <a:t>Semi-supervised Sequence Learning</a:t>
            </a:r>
            <a:r>
              <a:rPr b="0" i="0" lang="en" sz="2100" u="none" cap="none" strike="noStrike">
                <a:solidFill>
                  <a:srgbClr val="000000"/>
                </a:solidFill>
                <a:latin typeface="Helvetica Neue"/>
                <a:ea typeface="Helvetica Neue"/>
                <a:cs typeface="Helvetica Neue"/>
                <a:sym typeface="Helvetica Neue"/>
              </a:rPr>
              <a:t>, </a:t>
            </a:r>
            <a:r>
              <a:rPr b="0" i="0" lang="en" sz="2100" u="sng" cap="none" strike="noStrike">
                <a:solidFill>
                  <a:schemeClr val="hlink"/>
                </a:solidFill>
                <a:latin typeface="Helvetica Neue"/>
                <a:ea typeface="Helvetica Neue"/>
                <a:cs typeface="Helvetica Neue"/>
                <a:sym typeface="Helvetica Neue"/>
                <a:hlinkClick r:id="rId4"/>
              </a:rPr>
              <a:t>Unsupervised Pre-training for Sequence to Sequence Learning</a:t>
            </a:r>
            <a:r>
              <a:rPr b="0" i="0" lang="en" sz="2100" u="none" cap="none" strike="noStrike">
                <a:solidFill>
                  <a:srgbClr val="000000"/>
                </a:solidFill>
                <a:latin typeface="Helvetica Neue"/>
                <a:ea typeface="Helvetica Neue"/>
                <a:cs typeface="Helvetica Neue"/>
                <a:sym typeface="Helvetica Neue"/>
              </a:rPr>
              <a:t>) </a:t>
            </a:r>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3" name="Shape 363"/>
        <p:cNvGrpSpPr/>
        <p:nvPr/>
      </p:nvGrpSpPr>
      <p:grpSpPr>
        <a:xfrm>
          <a:off x="0" y="0"/>
          <a:ext cx="0" cy="0"/>
          <a:chOff x="0" y="0"/>
          <a:chExt cx="0" cy="0"/>
        </a:xfrm>
      </p:grpSpPr>
      <p:sp>
        <p:nvSpPr>
          <p:cNvPr id="364" name="Google Shape;364;p58"/>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Introduction ELMo</a:t>
            </a:r>
            <a:endParaRPr sz="900"/>
          </a:p>
        </p:txBody>
      </p:sp>
      <p:pic>
        <p:nvPicPr>
          <p:cNvPr id="365" name="Google Shape;365;p58"/>
          <p:cNvPicPr preferRelativeResize="0"/>
          <p:nvPr/>
        </p:nvPicPr>
        <p:blipFill rotWithShape="1">
          <a:blip r:embed="rId3">
            <a:alphaModFix/>
          </a:blip>
          <a:srcRect b="0" l="0" r="0" t="0"/>
          <a:stretch/>
        </p:blipFill>
        <p:spPr>
          <a:xfrm>
            <a:off x="2998029" y="1181729"/>
            <a:ext cx="3047825" cy="3047825"/>
          </a:xfrm>
          <a:prstGeom prst="rect">
            <a:avLst/>
          </a:prstGeom>
          <a:noFill/>
          <a:ln>
            <a:noFill/>
          </a:ln>
        </p:spPr>
      </p:pic>
      <p:sp>
        <p:nvSpPr>
          <p:cNvPr id="366" name="Google Shape;366;p58"/>
          <p:cNvSpPr txBox="1"/>
          <p:nvPr/>
        </p:nvSpPr>
        <p:spPr>
          <a:xfrm>
            <a:off x="173012" y="4417683"/>
            <a:ext cx="8957593" cy="211801"/>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600"/>
              <a:buFont typeface="Helvetica Neue"/>
              <a:buNone/>
            </a:pPr>
            <a:r>
              <a:rPr b="0" i="0" lang="en" sz="600" u="none" cap="none" strike="noStrike">
                <a:solidFill>
                  <a:srgbClr val="000000"/>
                </a:solidFill>
                <a:latin typeface="Helvetica Neue"/>
                <a:ea typeface="Helvetica Neue"/>
                <a:cs typeface="Helvetica Neue"/>
                <a:sym typeface="Helvetica Neue"/>
              </a:rPr>
              <a:t>Image</a:t>
            </a:r>
            <a:r>
              <a:rPr b="0" i="0" lang="en" sz="600" u="none" cap="none" strike="noStrike">
                <a:solidFill>
                  <a:srgbClr val="000000"/>
                </a:solidFill>
                <a:latin typeface="Helvetica Neue"/>
                <a:ea typeface="Helvetica Neue"/>
                <a:cs typeface="Helvetica Neue"/>
                <a:sym typeface="Helvetica Neue"/>
              </a:rPr>
              <a:t>: </a:t>
            </a:r>
            <a:r>
              <a:rPr lang="en" sz="600">
                <a:latin typeface="Helvetica Neue"/>
                <a:ea typeface="Helvetica Neue"/>
                <a:cs typeface="Helvetica Neue"/>
                <a:sym typeface="Helvetica Neue"/>
              </a:rPr>
              <a:t>https://twitter.com/elmo</a:t>
            </a:r>
            <a:endParaRPr sz="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0" name="Shape 370"/>
        <p:cNvGrpSpPr/>
        <p:nvPr/>
      </p:nvGrpSpPr>
      <p:grpSpPr>
        <a:xfrm>
          <a:off x="0" y="0"/>
          <a:ext cx="0" cy="0"/>
          <a:chOff x="0" y="0"/>
          <a:chExt cx="0" cy="0"/>
        </a:xfrm>
      </p:grpSpPr>
      <p:sp>
        <p:nvSpPr>
          <p:cNvPr id="371" name="Google Shape;371;p59"/>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ELMo: Embeddings from Language Models</a:t>
            </a:r>
            <a:endParaRPr sz="900"/>
          </a:p>
        </p:txBody>
      </p:sp>
      <p:sp>
        <p:nvSpPr>
          <p:cNvPr id="372" name="Google Shape;372;p59"/>
          <p:cNvSpPr txBox="1"/>
          <p:nvPr>
            <p:ph idx="1" type="body"/>
          </p:nvPr>
        </p:nvSpPr>
        <p:spPr>
          <a:xfrm>
            <a:off x="589350" y="1218198"/>
            <a:ext cx="7804500" cy="27264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Compute word representations on top of bidirectional language models with character convolutions </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L-layer bi-LM computes 2L+1 representations:</a:t>
            </a:r>
            <a:endParaRPr/>
          </a:p>
        </p:txBody>
      </p:sp>
      <p:pic>
        <p:nvPicPr>
          <p:cNvPr id="373" name="Google Shape;373;p59"/>
          <p:cNvPicPr preferRelativeResize="0"/>
          <p:nvPr/>
        </p:nvPicPr>
        <p:blipFill rotWithShape="1">
          <a:blip r:embed="rId3">
            <a:alphaModFix/>
          </a:blip>
          <a:srcRect b="0" l="0" r="0" t="0"/>
          <a:stretch/>
        </p:blipFill>
        <p:spPr>
          <a:xfrm>
            <a:off x="2820975" y="3986925"/>
            <a:ext cx="3469372" cy="1138525"/>
          </a:xfrm>
          <a:prstGeom prst="rect">
            <a:avLst/>
          </a:prstGeom>
          <a:noFill/>
          <a:ln>
            <a:noFill/>
          </a:ln>
        </p:spPr>
      </p:pic>
      <p:pic>
        <p:nvPicPr>
          <p:cNvPr id="374" name="Google Shape;374;p59"/>
          <p:cNvPicPr preferRelativeResize="0"/>
          <p:nvPr/>
        </p:nvPicPr>
        <p:blipFill rotWithShape="1">
          <a:blip r:embed="rId4">
            <a:alphaModFix/>
          </a:blip>
          <a:srcRect b="0" l="0" r="0" t="0"/>
          <a:stretch/>
        </p:blipFill>
        <p:spPr>
          <a:xfrm>
            <a:off x="2656572" y="2869774"/>
            <a:ext cx="3797751" cy="905550"/>
          </a:xfrm>
          <a:prstGeom prst="rect">
            <a:avLst/>
          </a:prstGeom>
          <a:noFill/>
          <a:ln>
            <a:noFill/>
          </a:ln>
        </p:spPr>
      </p:pic>
      <p:sp>
        <p:nvSpPr>
          <p:cNvPr id="375" name="Google Shape;375;p59"/>
          <p:cNvSpPr txBox="1"/>
          <p:nvPr/>
        </p:nvSpPr>
        <p:spPr>
          <a:xfrm>
            <a:off x="-194395" y="3681000"/>
            <a:ext cx="6567300" cy="243600"/>
          </a:xfrm>
          <a:prstGeom prst="rect">
            <a:avLst/>
          </a:prstGeom>
          <a:noFill/>
          <a:ln>
            <a:noFill/>
          </a:ln>
        </p:spPr>
        <p:txBody>
          <a:bodyPr anchorCtr="0" anchor="ctr" bIns="32750" lIns="32750" spcFirstLastPara="1" rIns="32750" wrap="square" tIns="32750">
            <a:noAutofit/>
          </a:bodyPr>
          <a:lstStyle/>
          <a:p>
            <a:pPr indent="-209550" lvl="0" marL="215900" marR="0" rtl="0" algn="ctr">
              <a:lnSpc>
                <a:spcPct val="100000"/>
              </a:lnSpc>
              <a:spcBef>
                <a:spcPts val="0"/>
              </a:spcBef>
              <a:spcAft>
                <a:spcPts val="0"/>
              </a:spcAft>
              <a:buClr>
                <a:srgbClr val="000000"/>
              </a:buClr>
              <a:buSzPts val="2100"/>
              <a:buFont typeface="Helvetica Neue"/>
              <a:buChar char="•"/>
            </a:pPr>
            <a:r>
              <a:rPr b="0" i="0" lang="en" sz="2100" u="none" cap="none" strike="noStrike">
                <a:solidFill>
                  <a:srgbClr val="000000"/>
                </a:solidFill>
                <a:latin typeface="Helvetica Neue"/>
                <a:ea typeface="Helvetica Neue"/>
                <a:cs typeface="Helvetica Neue"/>
                <a:sym typeface="Helvetica Neue"/>
              </a:rPr>
              <a:t>Bidirectional log-likelihood maximized:</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9" name="Shape 379"/>
        <p:cNvGrpSpPr/>
        <p:nvPr/>
      </p:nvGrpSpPr>
      <p:grpSpPr>
        <a:xfrm>
          <a:off x="0" y="0"/>
          <a:ext cx="0" cy="0"/>
          <a:chOff x="0" y="0"/>
          <a:chExt cx="0" cy="0"/>
        </a:xfrm>
      </p:grpSpPr>
      <p:sp>
        <p:nvSpPr>
          <p:cNvPr id="380" name="Google Shape;380;p60"/>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Central idea</a:t>
            </a:r>
            <a:endParaRPr sz="900"/>
          </a:p>
        </p:txBody>
      </p:sp>
      <p:sp>
        <p:nvSpPr>
          <p:cNvPr id="381" name="Google Shape;381;p60"/>
          <p:cNvSpPr txBox="1"/>
          <p:nvPr>
            <p:ph idx="1" type="body"/>
          </p:nvPr>
        </p:nvSpPr>
        <p:spPr>
          <a:xfrm>
            <a:off x="669725" y="2097996"/>
            <a:ext cx="7804500" cy="16593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Collapse all the layers into a single vector by calculating a task-specific weighting of all the layers:</a:t>
            </a:r>
            <a:endParaRPr sz="900"/>
          </a:p>
        </p:txBody>
      </p:sp>
      <p:pic>
        <p:nvPicPr>
          <p:cNvPr id="382" name="Google Shape;382;p60"/>
          <p:cNvPicPr preferRelativeResize="0"/>
          <p:nvPr/>
        </p:nvPicPr>
        <p:blipFill rotWithShape="1">
          <a:blip r:embed="rId3">
            <a:alphaModFix/>
          </a:blip>
          <a:srcRect b="0" l="0" r="0" t="0"/>
          <a:stretch/>
        </p:blipFill>
        <p:spPr>
          <a:xfrm>
            <a:off x="2120612" y="3031929"/>
            <a:ext cx="5322174" cy="1017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6" name="Shape 386"/>
        <p:cNvGrpSpPr/>
        <p:nvPr/>
      </p:nvGrpSpPr>
      <p:grpSpPr>
        <a:xfrm>
          <a:off x="0" y="0"/>
          <a:ext cx="0" cy="0"/>
          <a:chOff x="0" y="0"/>
          <a:chExt cx="0" cy="0"/>
        </a:xfrm>
      </p:grpSpPr>
      <p:sp>
        <p:nvSpPr>
          <p:cNvPr id="387" name="Google Shape;387;p61"/>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Incorporating ELMo into another model</a:t>
            </a:r>
            <a:endParaRPr sz="900"/>
          </a:p>
        </p:txBody>
      </p:sp>
      <p:sp>
        <p:nvSpPr>
          <p:cNvPr id="388" name="Google Shape;388;p61"/>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Run the bi-LM and record all the layer representations for each word. Then the end supervised model learns a linear combination of these representations. </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Freeze the weights of the bi-LM and concatenate                 with the ELMo vector              and pass into the task RNN</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In some cases, improvements were found by also adding ELMo at the output of the task RNN</a:t>
            </a:r>
            <a:endParaRPr sz="900"/>
          </a:p>
        </p:txBody>
      </p:sp>
      <p:pic>
        <p:nvPicPr>
          <p:cNvPr id="389" name="Google Shape;389;p61"/>
          <p:cNvPicPr preferRelativeResize="0"/>
          <p:nvPr/>
        </p:nvPicPr>
        <p:blipFill rotWithShape="1">
          <a:blip r:embed="rId3">
            <a:alphaModFix/>
          </a:blip>
          <a:srcRect b="0" l="0" r="0" t="0"/>
          <a:stretch/>
        </p:blipFill>
        <p:spPr>
          <a:xfrm>
            <a:off x="7121789" y="3021311"/>
            <a:ext cx="240264" cy="220172"/>
          </a:xfrm>
          <a:prstGeom prst="rect">
            <a:avLst/>
          </a:prstGeom>
          <a:noFill/>
          <a:ln>
            <a:noFill/>
          </a:ln>
        </p:spPr>
      </p:pic>
      <p:pic>
        <p:nvPicPr>
          <p:cNvPr id="390" name="Google Shape;390;p61"/>
          <p:cNvPicPr preferRelativeResize="0"/>
          <p:nvPr/>
        </p:nvPicPr>
        <p:blipFill rotWithShape="1">
          <a:blip r:embed="rId4">
            <a:alphaModFix/>
          </a:blip>
          <a:srcRect b="0" l="0" r="0" t="0"/>
          <a:stretch/>
        </p:blipFill>
        <p:spPr>
          <a:xfrm>
            <a:off x="3698721" y="3410677"/>
            <a:ext cx="606940" cy="19170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4" name="Shape 394"/>
        <p:cNvGrpSpPr/>
        <p:nvPr/>
      </p:nvGrpSpPr>
      <p:grpSpPr>
        <a:xfrm>
          <a:off x="0" y="0"/>
          <a:ext cx="0" cy="0"/>
          <a:chOff x="0" y="0"/>
          <a:chExt cx="0" cy="0"/>
        </a:xfrm>
      </p:grpSpPr>
      <p:sp>
        <p:nvSpPr>
          <p:cNvPr id="395" name="Google Shape;395;p62"/>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Datasets and Results:</a:t>
            </a:r>
            <a:endParaRPr sz="900"/>
          </a:p>
        </p:txBody>
      </p:sp>
      <p:pic>
        <p:nvPicPr>
          <p:cNvPr id="396" name="Google Shape;396;p62"/>
          <p:cNvPicPr preferRelativeResize="0"/>
          <p:nvPr/>
        </p:nvPicPr>
        <p:blipFill rotWithShape="1">
          <a:blip r:embed="rId3">
            <a:alphaModFix/>
          </a:blip>
          <a:srcRect b="0" l="0" r="0" t="0"/>
          <a:stretch/>
        </p:blipFill>
        <p:spPr>
          <a:xfrm>
            <a:off x="1222229" y="1272472"/>
            <a:ext cx="7181800" cy="3271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0" name="Shape 400"/>
        <p:cNvGrpSpPr/>
        <p:nvPr/>
      </p:nvGrpSpPr>
      <p:grpSpPr>
        <a:xfrm>
          <a:off x="0" y="0"/>
          <a:ext cx="0" cy="0"/>
          <a:chOff x="0" y="0"/>
          <a:chExt cx="0" cy="0"/>
        </a:xfrm>
      </p:grpSpPr>
      <p:sp>
        <p:nvSpPr>
          <p:cNvPr id="401" name="Google Shape;401;p63"/>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Results cont.</a:t>
            </a:r>
            <a:endParaRPr sz="900"/>
          </a:p>
        </p:txBody>
      </p:sp>
      <p:pic>
        <p:nvPicPr>
          <p:cNvPr id="402" name="Google Shape;402;p63"/>
          <p:cNvPicPr preferRelativeResize="0"/>
          <p:nvPr/>
        </p:nvPicPr>
        <p:blipFill rotWithShape="1">
          <a:blip r:embed="rId3">
            <a:alphaModFix/>
          </a:blip>
          <a:srcRect b="0" l="0" r="0" t="0"/>
          <a:stretch/>
        </p:blipFill>
        <p:spPr>
          <a:xfrm>
            <a:off x="2972169" y="1185755"/>
            <a:ext cx="3055627" cy="362824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6" name="Shape 406"/>
        <p:cNvGrpSpPr/>
        <p:nvPr/>
      </p:nvGrpSpPr>
      <p:grpSpPr>
        <a:xfrm>
          <a:off x="0" y="0"/>
          <a:ext cx="0" cy="0"/>
          <a:chOff x="0" y="0"/>
          <a:chExt cx="0" cy="0"/>
        </a:xfrm>
      </p:grpSpPr>
      <p:sp>
        <p:nvSpPr>
          <p:cNvPr id="407" name="Google Shape;407;p64"/>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Performance on Word Sense Disambiguation</a:t>
            </a:r>
            <a:endParaRPr sz="900"/>
          </a:p>
        </p:txBody>
      </p:sp>
      <p:pic>
        <p:nvPicPr>
          <p:cNvPr id="408" name="Google Shape;408;p64"/>
          <p:cNvPicPr preferRelativeResize="0"/>
          <p:nvPr/>
        </p:nvPicPr>
        <p:blipFill rotWithShape="1">
          <a:blip r:embed="rId3">
            <a:alphaModFix/>
          </a:blip>
          <a:srcRect b="0" l="0" r="0" t="0"/>
          <a:stretch/>
        </p:blipFill>
        <p:spPr>
          <a:xfrm>
            <a:off x="1856660" y="1363677"/>
            <a:ext cx="5337720" cy="1915418"/>
          </a:xfrm>
          <a:prstGeom prst="rect">
            <a:avLst/>
          </a:prstGeom>
          <a:noFill/>
          <a:ln>
            <a:noFill/>
          </a:ln>
        </p:spPr>
      </p:pic>
      <p:pic>
        <p:nvPicPr>
          <p:cNvPr id="409" name="Google Shape;409;p64"/>
          <p:cNvPicPr preferRelativeResize="0"/>
          <p:nvPr/>
        </p:nvPicPr>
        <p:blipFill rotWithShape="1">
          <a:blip r:embed="rId4">
            <a:alphaModFix/>
          </a:blip>
          <a:srcRect b="0" l="0" r="0" t="0"/>
          <a:stretch/>
        </p:blipFill>
        <p:spPr>
          <a:xfrm>
            <a:off x="3081921" y="3201294"/>
            <a:ext cx="2658814" cy="19422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60606"/>
              </a:buClr>
              <a:buSzPts val="4900"/>
              <a:buFont typeface="Helvetica Neue"/>
              <a:buNone/>
            </a:pPr>
            <a:r>
              <a:rPr b="0" i="0" lang="en" sz="4900" u="none" cap="none" strike="noStrike">
                <a:solidFill>
                  <a:srgbClr val="060606"/>
                </a:solidFill>
                <a:latin typeface="Helvetica Neue"/>
                <a:ea typeface="Helvetica Neue"/>
                <a:cs typeface="Helvetica Neue"/>
                <a:sym typeface="Helvetica Neue"/>
              </a:rPr>
              <a:t>Traditional SSL Methods</a:t>
            </a:r>
            <a:endParaRPr sz="900"/>
          </a:p>
        </p:txBody>
      </p:sp>
      <p:sp>
        <p:nvSpPr>
          <p:cNvPr id="97" name="Google Shape;97;p20"/>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lang="en">
                <a:solidFill>
                  <a:schemeClr val="dk1"/>
                </a:solidFill>
              </a:rPr>
              <a:t>Generative models</a:t>
            </a:r>
            <a:endParaRPr>
              <a:solidFill>
                <a:schemeClr val="dk1"/>
              </a:solidFill>
            </a:endParaRPr>
          </a:p>
          <a:p>
            <a:pPr indent="0" lvl="0" marL="292100" marR="0" rtl="0" algn="l">
              <a:lnSpc>
                <a:spcPct val="100000"/>
              </a:lnSpc>
              <a:spcBef>
                <a:spcPts val="0"/>
              </a:spcBef>
              <a:spcAft>
                <a:spcPts val="0"/>
              </a:spcAft>
              <a:buNone/>
            </a:pPr>
            <a:r>
              <a:t/>
            </a:r>
            <a:endParaRPr>
              <a:solidFill>
                <a:schemeClr val="dk1"/>
              </a:solidFill>
            </a:endParaRPr>
          </a:p>
          <a:p>
            <a:pPr indent="-292100" lvl="0" marL="292100" marR="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Graph-based SSL</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Self-training</a:t>
            </a:r>
            <a:endParaRPr b="0" i="0" sz="21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700"/>
              </a:spcBef>
              <a:spcAft>
                <a:spcPts val="0"/>
              </a:spcAft>
              <a:buNone/>
            </a:pPr>
            <a:r>
              <a:t/>
            </a:r>
            <a:endParaRPr sz="9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3" name="Shape 413"/>
        <p:cNvGrpSpPr/>
        <p:nvPr/>
      </p:nvGrpSpPr>
      <p:grpSpPr>
        <a:xfrm>
          <a:off x="0" y="0"/>
          <a:ext cx="0" cy="0"/>
          <a:chOff x="0" y="0"/>
          <a:chExt cx="0" cy="0"/>
        </a:xfrm>
      </p:grpSpPr>
      <p:sp>
        <p:nvSpPr>
          <p:cNvPr id="414" name="Google Shape;414;p65"/>
          <p:cNvSpPr txBox="1"/>
          <p:nvPr>
            <p:ph type="title"/>
          </p:nvPr>
        </p:nvSpPr>
        <p:spPr>
          <a:xfrm>
            <a:off x="669727" y="314771"/>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Performance on POS tagging</a:t>
            </a:r>
            <a:endParaRPr sz="900"/>
          </a:p>
        </p:txBody>
      </p:sp>
      <p:pic>
        <p:nvPicPr>
          <p:cNvPr id="415" name="Google Shape;415;p65"/>
          <p:cNvPicPr preferRelativeResize="0"/>
          <p:nvPr/>
        </p:nvPicPr>
        <p:blipFill rotWithShape="1">
          <a:blip r:embed="rId3">
            <a:alphaModFix/>
          </a:blip>
          <a:srcRect b="0" l="0" r="0" t="0"/>
          <a:stretch/>
        </p:blipFill>
        <p:spPr>
          <a:xfrm>
            <a:off x="2527599" y="1381775"/>
            <a:ext cx="4321274" cy="3197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9" name="Shape 419"/>
        <p:cNvGrpSpPr/>
        <p:nvPr/>
      </p:nvGrpSpPr>
      <p:grpSpPr>
        <a:xfrm>
          <a:off x="0" y="0"/>
          <a:ext cx="0" cy="0"/>
          <a:chOff x="0" y="0"/>
          <a:chExt cx="0" cy="0"/>
        </a:xfrm>
      </p:grpSpPr>
      <p:sp>
        <p:nvSpPr>
          <p:cNvPr id="420" name="Google Shape;420;p66"/>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Discussion</a:t>
            </a:r>
            <a:endParaRPr sz="900"/>
          </a:p>
        </p:txBody>
      </p:sp>
      <p:sp>
        <p:nvSpPr>
          <p:cNvPr id="421" name="Google Shape;421;p66"/>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1" i="0" lang="en" sz="2100" u="none" cap="none" strike="noStrike">
                <a:solidFill>
                  <a:srgbClr val="000000"/>
                </a:solidFill>
                <a:latin typeface="Helvetica Neue"/>
                <a:ea typeface="Helvetica Neue"/>
                <a:cs typeface="Helvetica Neue"/>
                <a:sym typeface="Helvetica Neue"/>
              </a:rPr>
              <a:t>word2vec and Glove are old news!</a:t>
            </a:r>
            <a:endParaRPr b="1"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If you plan to incorporate pre-trained mono-lingual word representations into your model, ELMo is currently the best option </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Notable mention for string embeddings: </a:t>
            </a:r>
            <a:endParaRPr b="0" i="0" sz="2100" u="none" cap="none" strike="noStrike">
              <a:solidFill>
                <a:srgbClr val="000000"/>
              </a:solidFill>
              <a:latin typeface="Helvetica Neue"/>
              <a:ea typeface="Helvetica Neue"/>
              <a:cs typeface="Helvetica Neue"/>
              <a:sym typeface="Helvetica Neue"/>
            </a:endParaRPr>
          </a:p>
          <a:p>
            <a:pPr indent="-292100" lvl="2" marL="863600" marR="0" rtl="0" algn="l">
              <a:lnSpc>
                <a:spcPct val="100000"/>
              </a:lnSpc>
              <a:spcBef>
                <a:spcPts val="2700"/>
              </a:spcBef>
              <a:spcAft>
                <a:spcPts val="0"/>
              </a:spcAft>
              <a:buClr>
                <a:srgbClr val="000000"/>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3"/>
              </a:rPr>
              <a:t>Contextual String Embeddings for Sequence Labeling</a:t>
            </a:r>
            <a:endParaRPr sz="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5" name="Shape 425"/>
        <p:cNvGrpSpPr/>
        <p:nvPr/>
      </p:nvGrpSpPr>
      <p:grpSpPr>
        <a:xfrm>
          <a:off x="0" y="0"/>
          <a:ext cx="0" cy="0"/>
          <a:chOff x="0" y="0"/>
          <a:chExt cx="0" cy="0"/>
        </a:xfrm>
      </p:grpSpPr>
      <p:sp>
        <p:nvSpPr>
          <p:cNvPr id="426" name="Google Shape;426;p67"/>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Questions for class</a:t>
            </a:r>
            <a:endParaRPr sz="900"/>
          </a:p>
        </p:txBody>
      </p:sp>
      <p:sp>
        <p:nvSpPr>
          <p:cNvPr id="427" name="Google Shape;427;p67"/>
          <p:cNvSpPr txBox="1"/>
          <p:nvPr>
            <p:ph idx="1" type="body"/>
          </p:nvPr>
        </p:nvSpPr>
        <p:spPr>
          <a:xfrm>
            <a:off x="669725" y="936201"/>
            <a:ext cx="7804500" cy="37452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2800"/>
              <a:buFont typeface="Helvetica Neue"/>
              <a:buChar char="•"/>
            </a:pPr>
            <a:r>
              <a:rPr b="0" i="0" lang="en" sz="1900" u="none" cap="none" strike="noStrike">
                <a:solidFill>
                  <a:srgbClr val="000000"/>
                </a:solidFill>
                <a:latin typeface="Helvetica Neue"/>
                <a:ea typeface="Helvetica Neue"/>
                <a:cs typeface="Helvetica Neue"/>
                <a:sym typeface="Helvetica Neue"/>
              </a:rPr>
              <a:t>What are some other problems for which semi-supervised learning is suitable? </a:t>
            </a:r>
            <a:endParaRPr b="0" i="0" sz="19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500"/>
              </a:spcBef>
              <a:spcAft>
                <a:spcPts val="0"/>
              </a:spcAft>
              <a:buClr>
                <a:srgbClr val="000000"/>
              </a:buClr>
              <a:buSzPts val="2800"/>
              <a:buFont typeface="Helvetica Neue"/>
              <a:buChar char="•"/>
            </a:pPr>
            <a:r>
              <a:rPr b="0" i="0" lang="en" sz="1900" u="none" cap="none" strike="noStrike">
                <a:solidFill>
                  <a:srgbClr val="000000"/>
                </a:solidFill>
                <a:latin typeface="Helvetica Neue"/>
                <a:ea typeface="Helvetica Neue"/>
                <a:cs typeface="Helvetica Neue"/>
                <a:sym typeface="Helvetica Neue"/>
              </a:rPr>
              <a:t>Do humans learn by semi-supervised learning (a combination of ‘labeled’ situations and ‘unlabeled’ ones which help us infer a general structure about concepts)</a:t>
            </a:r>
            <a:endParaRPr b="0" i="0" sz="19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500"/>
              </a:spcBef>
              <a:spcAft>
                <a:spcPts val="0"/>
              </a:spcAft>
              <a:buClr>
                <a:srgbClr val="000000"/>
              </a:buClr>
              <a:buSzPts val="2800"/>
              <a:buFont typeface="Helvetica Neue"/>
              <a:buChar char="•"/>
            </a:pPr>
            <a:r>
              <a:rPr b="0" i="0" lang="en" sz="1900" u="none" cap="none" strike="noStrike">
                <a:solidFill>
                  <a:srgbClr val="000000"/>
                </a:solidFill>
                <a:latin typeface="Helvetica Neue"/>
                <a:ea typeface="Helvetica Neue"/>
                <a:cs typeface="Helvetica Neue"/>
                <a:sym typeface="Helvetica Neue"/>
              </a:rPr>
              <a:t>Is there something more transferable about features from computer vision than language in the setting of pre-training neural networks? </a:t>
            </a:r>
            <a:endParaRPr b="0" i="0" sz="19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500"/>
              </a:spcBef>
              <a:spcAft>
                <a:spcPts val="0"/>
              </a:spcAft>
              <a:buClr>
                <a:srgbClr val="000000"/>
              </a:buClr>
              <a:buSzPts val="2800"/>
              <a:buFont typeface="Helvetica Neue"/>
              <a:buChar char="•"/>
            </a:pPr>
            <a:r>
              <a:rPr b="0" i="0" lang="en" sz="1900" u="none" cap="none" strike="noStrike">
                <a:solidFill>
                  <a:srgbClr val="000000"/>
                </a:solidFill>
                <a:latin typeface="Helvetica Neue"/>
                <a:ea typeface="Helvetica Neue"/>
                <a:cs typeface="Helvetica Neue"/>
                <a:sym typeface="Helvetica Neue"/>
              </a:rPr>
              <a:t>What does language modeling actually teach a neural network? — </a:t>
            </a:r>
            <a:r>
              <a:rPr b="0" i="0" lang="en" sz="1900" u="sng" cap="none" strike="noStrike">
                <a:solidFill>
                  <a:srgbClr val="000000"/>
                </a:solidFill>
                <a:latin typeface="Helvetica Neue"/>
                <a:ea typeface="Helvetica Neue"/>
                <a:cs typeface="Helvetica Neue"/>
                <a:sym typeface="Helvetica Neue"/>
              </a:rPr>
              <a:t>language modeling Twitter thread</a:t>
            </a:r>
            <a:endParaRPr sz="9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1" name="Shape 431"/>
        <p:cNvGrpSpPr/>
        <p:nvPr/>
      </p:nvGrpSpPr>
      <p:grpSpPr>
        <a:xfrm>
          <a:off x="0" y="0"/>
          <a:ext cx="0" cy="0"/>
          <a:chOff x="0" y="0"/>
          <a:chExt cx="0" cy="0"/>
        </a:xfrm>
      </p:grpSpPr>
      <p:sp>
        <p:nvSpPr>
          <p:cNvPr id="432" name="Google Shape;432;p68"/>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References</a:t>
            </a:r>
            <a:endParaRPr sz="900"/>
          </a:p>
        </p:txBody>
      </p:sp>
      <p:sp>
        <p:nvSpPr>
          <p:cNvPr id="433" name="Google Shape;433;p68"/>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09550" lvl="0" marL="292100" marR="0" rtl="0" algn="l">
              <a:lnSpc>
                <a:spcPct val="100000"/>
              </a:lnSpc>
              <a:spcBef>
                <a:spcPts val="0"/>
              </a:spcBef>
              <a:spcAft>
                <a:spcPts val="0"/>
              </a:spcAft>
              <a:buClr>
                <a:srgbClr val="000000"/>
              </a:buClr>
              <a:buSzPts val="900"/>
              <a:buFont typeface="Helvetica Neue"/>
              <a:buChar char="•"/>
            </a:pPr>
            <a:r>
              <a:rPr b="0" i="0" lang="en" sz="900" u="sng" cap="none" strike="noStrike">
                <a:solidFill>
                  <a:schemeClr val="hlink"/>
                </a:solidFill>
                <a:latin typeface="Helvetica Neue"/>
                <a:ea typeface="Helvetica Neue"/>
                <a:cs typeface="Helvetica Neue"/>
                <a:sym typeface="Helvetica Neue"/>
                <a:hlinkClick r:id="rId3"/>
              </a:rPr>
              <a:t>Semi-supervised Learning with Deep Generative Models </a:t>
            </a:r>
            <a:r>
              <a:rPr lang="en" sz="900"/>
              <a:t> - Diederik P. Kingma, Danilo J. Rezende, Shakir Mohamed, Max Welling</a:t>
            </a:r>
            <a:endParaRPr sz="900"/>
          </a:p>
          <a:p>
            <a:pPr indent="-209550" lvl="0" marL="292100" marR="0" rtl="0" algn="l">
              <a:lnSpc>
                <a:spcPct val="100000"/>
              </a:lnSpc>
              <a:spcBef>
                <a:spcPts val="2100"/>
              </a:spcBef>
              <a:spcAft>
                <a:spcPts val="0"/>
              </a:spcAft>
              <a:buClr>
                <a:srgbClr val="000000"/>
              </a:buClr>
              <a:buSzPts val="900"/>
              <a:buFont typeface="Helvetica Neue"/>
              <a:buChar char="•"/>
            </a:pPr>
            <a:r>
              <a:rPr b="0" i="0" lang="en" sz="900" u="sng" cap="none" strike="noStrike">
                <a:solidFill>
                  <a:schemeClr val="hlink"/>
                </a:solidFill>
                <a:latin typeface="Helvetica Neue"/>
                <a:ea typeface="Helvetica Neue"/>
                <a:cs typeface="Helvetica Neue"/>
                <a:sym typeface="Helvetica Neue"/>
                <a:hlinkClick r:id="rId4"/>
              </a:rPr>
              <a:t>Semi-Supervised Classification with Graph Convolutional Networks</a:t>
            </a:r>
            <a:r>
              <a:rPr lang="en" sz="900"/>
              <a:t> -- Thomas N. Kipf and Max Welling</a:t>
            </a:r>
            <a:endParaRPr sz="900"/>
          </a:p>
          <a:p>
            <a:pPr indent="-209550" lvl="0" marL="292100" marR="0" rtl="0" algn="l">
              <a:lnSpc>
                <a:spcPct val="100000"/>
              </a:lnSpc>
              <a:spcBef>
                <a:spcPts val="2100"/>
              </a:spcBef>
              <a:spcAft>
                <a:spcPts val="0"/>
              </a:spcAft>
              <a:buClr>
                <a:srgbClr val="000000"/>
              </a:buClr>
              <a:buSzPts val="900"/>
              <a:buFont typeface="Helvetica Neue"/>
              <a:buChar char="•"/>
            </a:pPr>
            <a:r>
              <a:rPr b="0" i="0" lang="en" sz="900" u="sng" cap="none" strike="noStrike">
                <a:solidFill>
                  <a:schemeClr val="hlink"/>
                </a:solidFill>
                <a:latin typeface="Helvetica Neue"/>
                <a:ea typeface="Helvetica Neue"/>
                <a:cs typeface="Helvetica Neue"/>
                <a:sym typeface="Helvetica Neue"/>
                <a:hlinkClick r:id="rId5"/>
              </a:rPr>
              <a:t>Deep contextualized word representations</a:t>
            </a:r>
            <a:r>
              <a:rPr lang="en" sz="900"/>
              <a:t> -- Matthew E. Peters, Mark Neumann, Mohit Iyyer, Matt Gardner, Christopher Clark, Kenton Lee, Luke Zettlemoyer</a:t>
            </a:r>
            <a:endParaRPr b="0" i="0" sz="900" u="none" cap="none" strike="noStrike">
              <a:solidFill>
                <a:srgbClr val="000000"/>
              </a:solidFill>
              <a:latin typeface="Helvetica Neue"/>
              <a:ea typeface="Helvetica Neue"/>
              <a:cs typeface="Helvetica Neue"/>
              <a:sym typeface="Helvetica Neue"/>
            </a:endParaRPr>
          </a:p>
          <a:p>
            <a:pPr indent="-209550" lvl="0" marL="292100" marR="0" rtl="0" algn="l">
              <a:lnSpc>
                <a:spcPct val="100000"/>
              </a:lnSpc>
              <a:spcBef>
                <a:spcPts val="2100"/>
              </a:spcBef>
              <a:spcAft>
                <a:spcPts val="0"/>
              </a:spcAft>
              <a:buClr>
                <a:srgbClr val="000000"/>
              </a:buClr>
              <a:buSzPts val="900"/>
              <a:buFont typeface="Helvetica Neue"/>
              <a:buChar char="•"/>
            </a:pPr>
            <a:r>
              <a:rPr b="0" i="0" lang="en" sz="900" u="sng" cap="none" strike="noStrike">
                <a:solidFill>
                  <a:schemeClr val="hlink"/>
                </a:solidFill>
                <a:latin typeface="Helvetica Neue"/>
                <a:ea typeface="Helvetica Neue"/>
                <a:cs typeface="Helvetica Neue"/>
                <a:sym typeface="Helvetica Neue"/>
                <a:hlinkClick r:id="rId6"/>
              </a:rPr>
              <a:t>Strong Baselines for Neural Semi-supervised Learning under Domain Shift</a:t>
            </a:r>
            <a:r>
              <a:rPr lang="en" sz="900"/>
              <a:t> -- Sebastian Ruder and Barbara Plank</a:t>
            </a:r>
            <a:endParaRPr b="0" i="0" sz="900" u="none" cap="none" strike="noStrike">
              <a:solidFill>
                <a:srgbClr val="000000"/>
              </a:solidFill>
              <a:latin typeface="Helvetica Neue"/>
              <a:ea typeface="Helvetica Neue"/>
              <a:cs typeface="Helvetica Neue"/>
              <a:sym typeface="Helvetica Neue"/>
            </a:endParaRPr>
          </a:p>
          <a:p>
            <a:pPr indent="-209550" lvl="0" marL="292100" marR="0" rtl="0" algn="l">
              <a:lnSpc>
                <a:spcPct val="100000"/>
              </a:lnSpc>
              <a:spcBef>
                <a:spcPts val="2100"/>
              </a:spcBef>
              <a:spcAft>
                <a:spcPts val="0"/>
              </a:spcAft>
              <a:buClr>
                <a:srgbClr val="000000"/>
              </a:buClr>
              <a:buSzPts val="900"/>
              <a:buFont typeface="Helvetica Neue"/>
              <a:buChar char="•"/>
            </a:pPr>
            <a:r>
              <a:rPr b="0" i="0" lang="en" sz="900" u="sng" cap="none" strike="noStrike">
                <a:solidFill>
                  <a:schemeClr val="hlink"/>
                </a:solidFill>
                <a:latin typeface="Helvetica Neue"/>
                <a:ea typeface="Helvetica Neue"/>
                <a:cs typeface="Helvetica Neue"/>
                <a:sym typeface="Helvetica Neue"/>
                <a:hlinkClick r:id="rId7"/>
              </a:rPr>
              <a:t>https://web.stanford.edu/class/cs224n/lectures/lecture17.pdf</a:t>
            </a:r>
            <a:r>
              <a:rPr b="0" i="0" lang="en" sz="900" u="none" cap="none" strike="noStrike">
                <a:solidFill>
                  <a:srgbClr val="000000"/>
                </a:solidFill>
                <a:latin typeface="Helvetica Neue"/>
                <a:ea typeface="Helvetica Neue"/>
                <a:cs typeface="Helvetica Neue"/>
                <a:sym typeface="Helvetica Neue"/>
              </a:rPr>
              <a:t>  -- Kevin Clark</a:t>
            </a:r>
            <a:endParaRPr b="0" i="0" sz="900" u="none" cap="none" strike="noStrike">
              <a:solidFill>
                <a:srgbClr val="000000"/>
              </a:solidFill>
              <a:latin typeface="Helvetica Neue"/>
              <a:ea typeface="Helvetica Neue"/>
              <a:cs typeface="Helvetica Neue"/>
              <a:sym typeface="Helvetica Neue"/>
            </a:endParaRPr>
          </a:p>
          <a:p>
            <a:pPr indent="-209550" lvl="0" marL="292100" marR="0" rtl="0" algn="l">
              <a:lnSpc>
                <a:spcPct val="100000"/>
              </a:lnSpc>
              <a:spcBef>
                <a:spcPts val="2100"/>
              </a:spcBef>
              <a:spcAft>
                <a:spcPts val="0"/>
              </a:spcAft>
              <a:buClr>
                <a:srgbClr val="000000"/>
              </a:buClr>
              <a:buSzPts val="900"/>
              <a:buFont typeface="Helvetica Neue"/>
              <a:buChar char="•"/>
            </a:pPr>
            <a:r>
              <a:rPr b="0" i="0" lang="en" sz="900" u="sng" cap="none" strike="noStrike">
                <a:solidFill>
                  <a:schemeClr val="hlink"/>
                </a:solidFill>
                <a:latin typeface="Helvetica Neue"/>
                <a:ea typeface="Helvetica Neue"/>
                <a:cs typeface="Helvetica Neue"/>
                <a:sym typeface="Helvetica Neue"/>
                <a:hlinkClick r:id="rId8"/>
              </a:rPr>
              <a:t>https://www.shakirm.com/slides/DeepGenModelsTutorial.pdf</a:t>
            </a:r>
            <a:r>
              <a:rPr lang="en" sz="900"/>
              <a:t> -- Shakir Mohamed and Danilo Rezende</a:t>
            </a:r>
            <a:endParaRPr b="0" i="0" sz="900" u="none" cap="none" strike="noStrike">
              <a:solidFill>
                <a:srgbClr val="000000"/>
              </a:solidFill>
              <a:latin typeface="Helvetica Neue"/>
              <a:ea typeface="Helvetica Neue"/>
              <a:cs typeface="Helvetica Neue"/>
              <a:sym typeface="Helvetica Neue"/>
            </a:endParaRPr>
          </a:p>
          <a:p>
            <a:pPr indent="-209550" lvl="0" marL="292100" marR="0" rtl="0" algn="l">
              <a:lnSpc>
                <a:spcPct val="100000"/>
              </a:lnSpc>
              <a:spcBef>
                <a:spcPts val="2100"/>
              </a:spcBef>
              <a:spcAft>
                <a:spcPts val="0"/>
              </a:spcAft>
              <a:buClr>
                <a:srgbClr val="000000"/>
              </a:buClr>
              <a:buSzPts val="900"/>
              <a:buFont typeface="Helvetica Neue"/>
              <a:buChar char="•"/>
            </a:pPr>
            <a:r>
              <a:rPr b="0" i="0" lang="en" sz="900" u="sng" cap="none" strike="noStrike">
                <a:solidFill>
                  <a:schemeClr val="hlink"/>
                </a:solidFill>
                <a:latin typeface="Helvetica Neue"/>
                <a:ea typeface="Helvetica Neue"/>
                <a:cs typeface="Helvetica Neue"/>
                <a:sym typeface="Helvetica Neue"/>
                <a:hlinkClick r:id="rId9"/>
              </a:rPr>
              <a:t>https://blog.fastforwardlabs.com/2016/08/22/under-the-hood-of-the-variational-autoencoder-in.html</a:t>
            </a:r>
            <a:r>
              <a:rPr b="0" i="0" lang="en" sz="900" u="none" cap="none" strike="noStrike">
                <a:solidFill>
                  <a:srgbClr val="000000"/>
                </a:solidFill>
                <a:latin typeface="Helvetica Neue"/>
                <a:ea typeface="Helvetica Neue"/>
                <a:cs typeface="Helvetica Neue"/>
                <a:sym typeface="Helvetica Neue"/>
              </a:rPr>
              <a:t>  -- Miriam Shiffman</a:t>
            </a:r>
            <a:endParaRPr b="0" i="0" sz="900" u="none" cap="none" strike="noStrike">
              <a:solidFill>
                <a:srgbClr val="000000"/>
              </a:solidFill>
              <a:latin typeface="Helvetica Neue"/>
              <a:ea typeface="Helvetica Neue"/>
              <a:cs typeface="Helvetica Neue"/>
              <a:sym typeface="Helvetica Neue"/>
            </a:endParaRPr>
          </a:p>
          <a:p>
            <a:pPr indent="-209550" lvl="0" marL="292100" marR="0" rtl="0" algn="l">
              <a:lnSpc>
                <a:spcPct val="100000"/>
              </a:lnSpc>
              <a:spcBef>
                <a:spcPts val="2100"/>
              </a:spcBef>
              <a:spcAft>
                <a:spcPts val="0"/>
              </a:spcAft>
              <a:buClr>
                <a:srgbClr val="000000"/>
              </a:buClr>
              <a:buSzPts val="900"/>
              <a:buFont typeface="Helvetica Neue"/>
              <a:buChar char="•"/>
            </a:pPr>
            <a:r>
              <a:rPr b="0" i="0" lang="en" sz="900" u="sng" cap="none" strike="noStrike">
                <a:solidFill>
                  <a:schemeClr val="hlink"/>
                </a:solidFill>
                <a:latin typeface="Helvetica Neue"/>
                <a:ea typeface="Helvetica Neue"/>
                <a:cs typeface="Helvetica Neue"/>
                <a:sym typeface="Helvetica Neue"/>
                <a:hlinkClick r:id="rId10"/>
              </a:rPr>
              <a:t>http://cs231n.stanford.edu/slides/2017/cs231n_2017_lecture13.pdf</a:t>
            </a:r>
            <a:r>
              <a:rPr b="0" i="0" lang="en" sz="900" u="none" cap="none" strike="noStrike">
                <a:solidFill>
                  <a:srgbClr val="000000"/>
                </a:solidFill>
                <a:latin typeface="Helvetica Neue"/>
                <a:ea typeface="Helvetica Neue"/>
                <a:cs typeface="Helvetica Neue"/>
                <a:sym typeface="Helvetica Neue"/>
              </a:rPr>
              <a:t>  -- Fei-Fei Li &amp; Justin Johnson &amp; Serena Yeung</a:t>
            </a:r>
            <a:endParaRPr sz="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7" name="Shape 437"/>
        <p:cNvGrpSpPr/>
        <p:nvPr/>
      </p:nvGrpSpPr>
      <p:grpSpPr>
        <a:xfrm>
          <a:off x="0" y="0"/>
          <a:ext cx="0" cy="0"/>
          <a:chOff x="0" y="0"/>
          <a:chExt cx="0" cy="0"/>
        </a:xfrm>
      </p:grpSpPr>
      <p:sp>
        <p:nvSpPr>
          <p:cNvPr id="438" name="Google Shape;438;p69"/>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121212"/>
              </a:buClr>
              <a:buSzPts val="4300"/>
              <a:buFont typeface="Helvetica Neue"/>
              <a:buNone/>
            </a:pPr>
            <a:r>
              <a:rPr b="0" i="0" lang="en" sz="4300" u="none" cap="none" strike="noStrike">
                <a:solidFill>
                  <a:srgbClr val="121212"/>
                </a:solidFill>
                <a:latin typeface="Helvetica Neue"/>
                <a:ea typeface="Helvetica Neue"/>
                <a:cs typeface="Helvetica Neue"/>
                <a:sym typeface="Helvetica Neue"/>
              </a:rPr>
              <a:t>Other Relevant Generative Papers</a:t>
            </a:r>
            <a:endParaRPr sz="900"/>
          </a:p>
        </p:txBody>
      </p:sp>
      <p:sp>
        <p:nvSpPr>
          <p:cNvPr id="439" name="Google Shape;439;p69"/>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3"/>
              </a:rPr>
              <a:t>Auto-Encoding Variational Bayes</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4"/>
              </a:rPr>
              <a:t>Generative Adversarial Nets </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5"/>
              </a:rPr>
              <a:t>Semi-Supervised Learning With Ladder Networks</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6"/>
              </a:rPr>
              <a:t>Auxiliary Deep Generative Models </a:t>
            </a:r>
            <a:endParaRPr sz="9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3" name="Shape 443"/>
        <p:cNvGrpSpPr/>
        <p:nvPr/>
      </p:nvGrpSpPr>
      <p:grpSpPr>
        <a:xfrm>
          <a:off x="0" y="0"/>
          <a:ext cx="0" cy="0"/>
          <a:chOff x="0" y="0"/>
          <a:chExt cx="0" cy="0"/>
        </a:xfrm>
      </p:grpSpPr>
      <p:sp>
        <p:nvSpPr>
          <p:cNvPr id="444" name="Google Shape;444;p70"/>
          <p:cNvSpPr txBox="1"/>
          <p:nvPr>
            <p:ph type="title"/>
          </p:nvPr>
        </p:nvSpPr>
        <p:spPr>
          <a:xfrm>
            <a:off x="669727" y="328166"/>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121212"/>
              </a:buClr>
              <a:buSzPts val="4300"/>
              <a:buFont typeface="Helvetica Neue"/>
              <a:buNone/>
            </a:pPr>
            <a:r>
              <a:rPr b="0" i="0" lang="en" sz="4300" u="none" cap="none" strike="noStrike">
                <a:solidFill>
                  <a:srgbClr val="121212"/>
                </a:solidFill>
                <a:latin typeface="Helvetica Neue"/>
                <a:ea typeface="Helvetica Neue"/>
                <a:cs typeface="Helvetica Neue"/>
                <a:sym typeface="Helvetica Neue"/>
              </a:rPr>
              <a:t>Other Relevant Graph-based Papers</a:t>
            </a:r>
            <a:endParaRPr sz="900"/>
          </a:p>
        </p:txBody>
      </p:sp>
      <p:sp>
        <p:nvSpPr>
          <p:cNvPr id="445" name="Google Shape;445;p70"/>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30303"/>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3"/>
              </a:rPr>
              <a:t>STRUCTVAE: Tree-structured Latent Variable Models for Semi-supervised Semantic Parsing </a:t>
            </a:r>
            <a:endParaRPr b="0" i="0" sz="2100" u="none" cap="none" strike="noStrike">
              <a:solidFill>
                <a:srgbClr val="030303"/>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30303"/>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4"/>
              </a:rPr>
              <a:t>Graph Attention Networks</a:t>
            </a:r>
            <a:endParaRPr b="0" i="0" sz="2100" u="none" cap="none" strike="noStrike">
              <a:solidFill>
                <a:srgbClr val="030303"/>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30303"/>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5"/>
              </a:rPr>
              <a:t>Variational Graph Auto-Encoders</a:t>
            </a:r>
            <a:endParaRPr b="0" i="0" sz="2100" u="none" cap="none" strike="noStrike">
              <a:solidFill>
                <a:srgbClr val="030303"/>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30303"/>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6"/>
              </a:rPr>
              <a:t>GLoMo: Unsupervisedly Learned Relational Graphs as Transferable Representations</a:t>
            </a:r>
            <a:r>
              <a:rPr b="0" i="0" lang="en" sz="2100" u="sng" cap="none" strike="noStrike">
                <a:solidFill>
                  <a:srgbClr val="030303"/>
                </a:solidFill>
                <a:latin typeface="Helvetica Neue"/>
                <a:ea typeface="Helvetica Neue"/>
                <a:cs typeface="Helvetica Neue"/>
                <a:sym typeface="Helvetica Neue"/>
              </a:rPr>
              <a:t> </a:t>
            </a:r>
            <a:endParaRPr sz="9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9" name="Shape 449"/>
        <p:cNvGrpSpPr/>
        <p:nvPr/>
      </p:nvGrpSpPr>
      <p:grpSpPr>
        <a:xfrm>
          <a:off x="0" y="0"/>
          <a:ext cx="0" cy="0"/>
          <a:chOff x="0" y="0"/>
          <a:chExt cx="0" cy="0"/>
        </a:xfrm>
      </p:grpSpPr>
      <p:sp>
        <p:nvSpPr>
          <p:cNvPr id="450" name="Google Shape;450;p71"/>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b="0" i="0" lang="en" sz="4300" u="none" cap="none" strike="noStrike">
                <a:solidFill>
                  <a:srgbClr val="000000"/>
                </a:solidFill>
                <a:latin typeface="Helvetica Neue"/>
                <a:ea typeface="Helvetica Neue"/>
                <a:cs typeface="Helvetica Neue"/>
                <a:sym typeface="Helvetica Neue"/>
              </a:rPr>
              <a:t>Other relevant pre-training NLP task papers</a:t>
            </a:r>
            <a:endParaRPr sz="900"/>
          </a:p>
        </p:txBody>
      </p:sp>
      <p:sp>
        <p:nvSpPr>
          <p:cNvPr id="451" name="Google Shape;451;p71"/>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00000"/>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3"/>
              </a:rPr>
              <a:t>Contextual String Embeddings for Sequence Labeling</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4"/>
              </a:rPr>
              <a:t>Universal Language Model Fine-tuning for Text Classification</a:t>
            </a:r>
            <a:endParaRPr b="0" i="0" sz="2100" u="none" cap="none" strike="noStrike">
              <a:solidFill>
                <a:srgbClr val="000000"/>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00000"/>
              </a:buClr>
              <a:buSzPts val="3000"/>
              <a:buFont typeface="Helvetica Neue"/>
              <a:buChar char="•"/>
            </a:pPr>
            <a:r>
              <a:rPr b="0" i="0" lang="en" sz="2100" u="sng" cap="none" strike="noStrike">
                <a:solidFill>
                  <a:schemeClr val="hlink"/>
                </a:solidFill>
                <a:latin typeface="Helvetica Neue"/>
                <a:ea typeface="Helvetica Neue"/>
                <a:cs typeface="Helvetica Neue"/>
                <a:sym typeface="Helvetica Neue"/>
                <a:hlinkClick r:id="rId5"/>
              </a:rPr>
              <a:t>Improving Language Understanding by Generative Pre-Training</a:t>
            </a:r>
            <a:endParaRPr sz="9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5" name="Shape 455"/>
        <p:cNvGrpSpPr/>
        <p:nvPr/>
      </p:nvGrpSpPr>
      <p:grpSpPr>
        <a:xfrm>
          <a:off x="0" y="0"/>
          <a:ext cx="0" cy="0"/>
          <a:chOff x="0" y="0"/>
          <a:chExt cx="0" cy="0"/>
        </a:xfrm>
      </p:grpSpPr>
      <p:sp>
        <p:nvSpPr>
          <p:cNvPr id="456" name="Google Shape;456;p72"/>
          <p:cNvSpPr txBox="1"/>
          <p:nvPr>
            <p:ph type="title"/>
          </p:nvPr>
        </p:nvSpPr>
        <p:spPr>
          <a:xfrm>
            <a:off x="437555" y="2076152"/>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Fin</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Generative Models</a:t>
            </a:r>
            <a:endParaRPr sz="900"/>
          </a:p>
        </p:txBody>
      </p:sp>
      <p:sp>
        <p:nvSpPr>
          <p:cNvPr id="103" name="Google Shape;103;p21"/>
          <p:cNvSpPr txBox="1"/>
          <p:nvPr>
            <p:ph idx="1" type="body"/>
          </p:nvPr>
        </p:nvSpPr>
        <p:spPr>
          <a:xfrm>
            <a:off x="709910" y="969429"/>
            <a:ext cx="7723200" cy="2071200"/>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30303"/>
              </a:buClr>
              <a:buSzPts val="3000"/>
              <a:buFont typeface="Helvetica Neue"/>
              <a:buChar char="•"/>
            </a:pPr>
            <a:r>
              <a:rPr b="0" i="0" lang="en" sz="2100" u="none" cap="none" strike="noStrike">
                <a:solidFill>
                  <a:srgbClr val="030303"/>
                </a:solidFill>
                <a:latin typeface="Helvetica Neue"/>
                <a:ea typeface="Helvetica Neue"/>
                <a:cs typeface="Helvetica Neue"/>
                <a:sym typeface="Helvetica Neue"/>
              </a:rPr>
              <a:t>Data we observe comes from some underlying distribution, which we want to sample to generate new data points</a:t>
            </a:r>
            <a:endParaRPr b="0" i="0" sz="2100" u="none" cap="none" strike="noStrike">
              <a:solidFill>
                <a:srgbClr val="030303"/>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30303"/>
              </a:buClr>
              <a:buSzPts val="3000"/>
              <a:buFont typeface="Helvetica Neue"/>
              <a:buChar char="•"/>
            </a:pPr>
            <a:r>
              <a:rPr b="0" i="0" lang="en" sz="2100" u="none" cap="none" strike="noStrike">
                <a:solidFill>
                  <a:srgbClr val="030303"/>
                </a:solidFill>
                <a:latin typeface="Helvetica Neue"/>
                <a:ea typeface="Helvetica Neue"/>
                <a:cs typeface="Helvetica Neue"/>
                <a:sym typeface="Helvetica Neue"/>
              </a:rPr>
              <a:t>We want to infer a function to describe hidden structure from unlabeled data that can be effectively exploited for the ultimate task (density estimation)</a:t>
            </a:r>
            <a:endParaRPr sz="900"/>
          </a:p>
        </p:txBody>
      </p:sp>
      <p:sp>
        <p:nvSpPr>
          <p:cNvPr id="104" name="Google Shape;104;p21"/>
          <p:cNvSpPr txBox="1"/>
          <p:nvPr/>
        </p:nvSpPr>
        <p:spPr>
          <a:xfrm>
            <a:off x="2595282" y="4882592"/>
            <a:ext cx="3526200" cy="131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600"/>
              <a:buFont typeface="Helvetica Neue"/>
              <a:buNone/>
            </a:pPr>
            <a:r>
              <a:rPr b="0" i="0" lang="en" sz="600" u="none" cap="none" strike="noStrike">
                <a:solidFill>
                  <a:srgbClr val="000000"/>
                </a:solidFill>
                <a:latin typeface="Helvetica Neue"/>
                <a:ea typeface="Helvetica Neue"/>
                <a:cs typeface="Helvetica Neue"/>
                <a:sym typeface="Helvetica Neue"/>
              </a:rPr>
              <a:t>Image: https://datawarrior.wordpress.com/2016/05/08/generative-discriminative-pairs/</a:t>
            </a:r>
            <a:endParaRPr sz="900"/>
          </a:p>
        </p:txBody>
      </p:sp>
      <p:pic>
        <p:nvPicPr>
          <p:cNvPr id="105" name="Google Shape;105;p21"/>
          <p:cNvPicPr preferRelativeResize="0"/>
          <p:nvPr/>
        </p:nvPicPr>
        <p:blipFill rotWithShape="1">
          <a:blip r:embed="rId3">
            <a:alphaModFix/>
          </a:blip>
          <a:srcRect b="0" l="0" r="0" t="0"/>
          <a:stretch/>
        </p:blipFill>
        <p:spPr>
          <a:xfrm>
            <a:off x="2348357" y="3281946"/>
            <a:ext cx="4020035" cy="16006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900"/>
              <a:buFont typeface="Helvetica Neue"/>
              <a:buNone/>
            </a:pPr>
            <a:r>
              <a:rPr b="0" i="0" lang="en" sz="4900" u="none" cap="none" strike="noStrike">
                <a:solidFill>
                  <a:srgbClr val="000000"/>
                </a:solidFill>
                <a:latin typeface="Helvetica Neue"/>
                <a:ea typeface="Helvetica Neue"/>
                <a:cs typeface="Helvetica Neue"/>
                <a:sym typeface="Helvetica Neue"/>
              </a:rPr>
              <a:t>Generative Models cont.</a:t>
            </a:r>
            <a:endParaRPr sz="900"/>
          </a:p>
        </p:txBody>
      </p:sp>
      <p:sp>
        <p:nvSpPr>
          <p:cNvPr id="111" name="Google Shape;111;p22"/>
          <p:cNvSpPr txBox="1"/>
          <p:nvPr>
            <p:ph idx="1" type="body"/>
          </p:nvPr>
        </p:nvSpPr>
        <p:spPr>
          <a:xfrm>
            <a:off x="473273" y="1476747"/>
            <a:ext cx="7804547" cy="3315146"/>
          </a:xfrm>
          <a:prstGeom prst="rect">
            <a:avLst/>
          </a:prstGeom>
          <a:noFill/>
          <a:ln>
            <a:noFill/>
          </a:ln>
        </p:spPr>
        <p:txBody>
          <a:bodyPr anchorCtr="0" anchor="t" bIns="29450" lIns="58925" spcFirstLastPara="1" rIns="58925" wrap="square" tIns="29450">
            <a:noAutofit/>
          </a:bodyPr>
          <a:lstStyle/>
          <a:p>
            <a:pPr indent="-292100" lvl="0" marL="292100" marR="0" rtl="0" algn="l">
              <a:lnSpc>
                <a:spcPct val="100000"/>
              </a:lnSpc>
              <a:spcBef>
                <a:spcPts val="0"/>
              </a:spcBef>
              <a:spcAft>
                <a:spcPts val="0"/>
              </a:spcAft>
              <a:buClr>
                <a:srgbClr val="030303"/>
              </a:buClr>
              <a:buSzPts val="3000"/>
              <a:buFont typeface="Helvetica Neue"/>
              <a:buChar char="•"/>
            </a:pPr>
            <a:r>
              <a:rPr b="0" i="0" lang="en" sz="2100" u="none" cap="none" strike="noStrike">
                <a:solidFill>
                  <a:srgbClr val="030303"/>
                </a:solidFill>
                <a:latin typeface="Helvetica Neue"/>
                <a:ea typeface="Helvetica Neue"/>
                <a:cs typeface="Helvetica Neue"/>
                <a:sym typeface="Helvetica Neue"/>
              </a:rPr>
              <a:t>Used in generating pictures, music, text, images </a:t>
            </a:r>
            <a:endParaRPr b="0" i="0" sz="2100" u="none" cap="none" strike="noStrike">
              <a:solidFill>
                <a:srgbClr val="030303"/>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30303"/>
              </a:buClr>
              <a:buSzPts val="3000"/>
              <a:buFont typeface="Helvetica Neue"/>
              <a:buChar char="•"/>
            </a:pPr>
            <a:r>
              <a:rPr b="0" i="0" lang="en" sz="2100" u="none" cap="none" strike="noStrike">
                <a:solidFill>
                  <a:srgbClr val="030303"/>
                </a:solidFill>
                <a:latin typeface="Helvetica Neue"/>
                <a:ea typeface="Helvetica Neue"/>
                <a:cs typeface="Helvetica Neue"/>
                <a:sym typeface="Helvetica Neue"/>
              </a:rPr>
              <a:t>Want to model: </a:t>
            </a:r>
            <a:endParaRPr b="0" i="0" sz="2100" u="none" cap="none" strike="noStrike">
              <a:solidFill>
                <a:srgbClr val="030303"/>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30303"/>
              </a:buClr>
              <a:buSzPts val="3000"/>
              <a:buFont typeface="Helvetica Neue"/>
              <a:buChar char="•"/>
            </a:pPr>
            <a:r>
              <a:rPr b="0" i="0" lang="en" sz="2100" u="none" cap="none" strike="noStrike">
                <a:solidFill>
                  <a:srgbClr val="030303"/>
                </a:solidFill>
                <a:latin typeface="Helvetica Neue"/>
                <a:ea typeface="Helvetica Neue"/>
                <a:cs typeface="Helvetica Neue"/>
                <a:sym typeface="Helvetica Neue"/>
              </a:rPr>
              <a:t>Semi-supervised setting we have:</a:t>
            </a:r>
            <a:endParaRPr b="0" i="0" sz="2100" u="none" cap="none" strike="noStrike">
              <a:solidFill>
                <a:srgbClr val="030303"/>
              </a:solidFill>
              <a:latin typeface="Helvetica Neue"/>
              <a:ea typeface="Helvetica Neue"/>
              <a:cs typeface="Helvetica Neue"/>
              <a:sym typeface="Helvetica Neue"/>
            </a:endParaRPr>
          </a:p>
          <a:p>
            <a:pPr indent="-292100" lvl="0" marL="292100" marR="0" rtl="0" algn="l">
              <a:lnSpc>
                <a:spcPct val="100000"/>
              </a:lnSpc>
              <a:spcBef>
                <a:spcPts val="2700"/>
              </a:spcBef>
              <a:spcAft>
                <a:spcPts val="0"/>
              </a:spcAft>
              <a:buClr>
                <a:srgbClr val="030303"/>
              </a:buClr>
              <a:buSzPts val="3000"/>
              <a:buFont typeface="Helvetica Neue"/>
              <a:buChar char="•"/>
            </a:pPr>
            <a:r>
              <a:rPr b="0" i="0" lang="en" sz="2100" u="none" cap="none" strike="noStrike">
                <a:solidFill>
                  <a:srgbClr val="030303"/>
                </a:solidFill>
                <a:latin typeface="Helvetica Neue"/>
                <a:ea typeface="Helvetica Neue"/>
                <a:cs typeface="Helvetica Neue"/>
                <a:sym typeface="Helvetica Neue"/>
              </a:rPr>
              <a:t>Typical example: mixture of Gaussian mixture models solved using Expectation Maximization algorithm </a:t>
            </a:r>
            <a:endParaRPr sz="900"/>
          </a:p>
        </p:txBody>
      </p:sp>
      <p:pic>
        <p:nvPicPr>
          <p:cNvPr id="112" name="Google Shape;112;p22"/>
          <p:cNvPicPr preferRelativeResize="0"/>
          <p:nvPr/>
        </p:nvPicPr>
        <p:blipFill rotWithShape="1">
          <a:blip r:embed="rId3">
            <a:alphaModFix/>
          </a:blip>
          <a:srcRect b="0" l="0" r="0" t="0"/>
          <a:stretch/>
        </p:blipFill>
        <p:spPr>
          <a:xfrm>
            <a:off x="2737176" y="2454737"/>
            <a:ext cx="1005750" cy="234025"/>
          </a:xfrm>
          <a:prstGeom prst="rect">
            <a:avLst/>
          </a:prstGeom>
          <a:noFill/>
          <a:ln>
            <a:noFill/>
          </a:ln>
        </p:spPr>
      </p:pic>
      <p:pic>
        <p:nvPicPr>
          <p:cNvPr id="113" name="Google Shape;113;p22"/>
          <p:cNvPicPr preferRelativeResize="0"/>
          <p:nvPr/>
        </p:nvPicPr>
        <p:blipFill rotWithShape="1">
          <a:blip r:embed="rId4">
            <a:alphaModFix/>
          </a:blip>
          <a:srcRect b="0" l="0" r="0" t="0"/>
          <a:stretch/>
        </p:blipFill>
        <p:spPr>
          <a:xfrm>
            <a:off x="5052225" y="3255125"/>
            <a:ext cx="2780175" cy="40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7" name="Shape 117"/>
        <p:cNvGrpSpPr/>
        <p:nvPr/>
      </p:nvGrpSpPr>
      <p:grpSpPr>
        <a:xfrm>
          <a:off x="0" y="0"/>
          <a:ext cx="0" cy="0"/>
          <a:chOff x="0" y="0"/>
          <a:chExt cx="0" cy="0"/>
        </a:xfrm>
      </p:grpSpPr>
      <p:sp>
        <p:nvSpPr>
          <p:cNvPr id="118" name="Google Shape;118;p23"/>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Graph-based SSL</a:t>
            </a:r>
            <a:endParaRPr sz="900"/>
          </a:p>
        </p:txBody>
      </p:sp>
      <p:sp>
        <p:nvSpPr>
          <p:cNvPr id="119" name="Google Shape;119;p23"/>
          <p:cNvSpPr txBox="1"/>
          <p:nvPr>
            <p:ph idx="1" type="body"/>
          </p:nvPr>
        </p:nvSpPr>
        <p:spPr>
          <a:xfrm>
            <a:off x="669727" y="1366242"/>
            <a:ext cx="7598048" cy="456251"/>
          </a:xfrm>
          <a:prstGeom prst="rect">
            <a:avLst/>
          </a:prstGeom>
          <a:noFill/>
          <a:ln>
            <a:noFill/>
          </a:ln>
        </p:spPr>
        <p:txBody>
          <a:bodyPr anchorCtr="0" anchor="t" bIns="29450" lIns="58925" spcFirstLastPara="1" rIns="58925" wrap="square" tIns="29450">
            <a:noAutofit/>
          </a:bodyPr>
          <a:lstStyle/>
          <a:p>
            <a:pPr indent="-285750" lvl="0" marL="292100" marR="0" rtl="0" algn="l">
              <a:lnSpc>
                <a:spcPct val="100000"/>
              </a:lnSpc>
              <a:spcBef>
                <a:spcPts val="0"/>
              </a:spcBef>
              <a:spcAft>
                <a:spcPts val="0"/>
              </a:spcAft>
              <a:buClr>
                <a:srgbClr val="000000"/>
              </a:buClr>
              <a:buSzPts val="2700"/>
              <a:buFont typeface="Helvetica Neue"/>
              <a:buChar char="•"/>
            </a:pPr>
            <a:r>
              <a:rPr b="0" i="0" lang="en" sz="1900" u="none" cap="none" strike="noStrike">
                <a:solidFill>
                  <a:srgbClr val="000000"/>
                </a:solidFill>
                <a:latin typeface="Helvetica Neue"/>
                <a:ea typeface="Helvetica Neue"/>
                <a:cs typeface="Helvetica Neue"/>
                <a:sym typeface="Helvetica Neue"/>
              </a:rPr>
              <a:t>Use the underlying structure of the graph to propagate labels</a:t>
            </a:r>
            <a:endParaRPr sz="900"/>
          </a:p>
        </p:txBody>
      </p:sp>
      <p:pic>
        <p:nvPicPr>
          <p:cNvPr id="120" name="Google Shape;120;p23"/>
          <p:cNvPicPr preferRelativeResize="0"/>
          <p:nvPr/>
        </p:nvPicPr>
        <p:blipFill rotWithShape="1">
          <a:blip r:embed="rId3">
            <a:alphaModFix/>
          </a:blip>
          <a:srcRect b="0" l="0" r="0" t="0"/>
          <a:stretch/>
        </p:blipFill>
        <p:spPr>
          <a:xfrm>
            <a:off x="2518037" y="2242138"/>
            <a:ext cx="4107936" cy="1772264"/>
          </a:xfrm>
          <a:prstGeom prst="rect">
            <a:avLst/>
          </a:prstGeom>
          <a:noFill/>
          <a:ln>
            <a:noFill/>
          </a:ln>
        </p:spPr>
      </p:pic>
      <p:sp>
        <p:nvSpPr>
          <p:cNvPr id="121" name="Google Shape;121;p23"/>
          <p:cNvSpPr txBox="1"/>
          <p:nvPr/>
        </p:nvSpPr>
        <p:spPr>
          <a:xfrm>
            <a:off x="1660922" y="4781010"/>
            <a:ext cx="6178227" cy="132271"/>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600"/>
              <a:buFont typeface="Helvetica Neue"/>
              <a:buNone/>
            </a:pPr>
            <a:r>
              <a:rPr b="0" i="0" lang="en" sz="600" u="none" cap="none" strike="noStrike">
                <a:solidFill>
                  <a:srgbClr val="000000"/>
                </a:solidFill>
                <a:latin typeface="Helvetica Neue"/>
                <a:ea typeface="Helvetica Neue"/>
                <a:cs typeface="Helvetica Neue"/>
                <a:sym typeface="Helvetica Neue"/>
              </a:rPr>
              <a:t>Image: https://www.semanticscholar.org/paper/Linear-Neighborhood-Propagation-and-Its-Wang-Wang/38a9b0963a279e7aab52cd50b095ecc9f8e6da49</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5" name="Shape 125"/>
        <p:cNvGrpSpPr/>
        <p:nvPr/>
      </p:nvGrpSpPr>
      <p:grpSpPr>
        <a:xfrm>
          <a:off x="0" y="0"/>
          <a:ext cx="0" cy="0"/>
          <a:chOff x="0" y="0"/>
          <a:chExt cx="0" cy="0"/>
        </a:xfrm>
      </p:grpSpPr>
      <p:sp>
        <p:nvSpPr>
          <p:cNvPr id="126" name="Google Shape;126;p24"/>
          <p:cNvSpPr txBox="1"/>
          <p:nvPr>
            <p:ph type="title"/>
          </p:nvPr>
        </p:nvSpPr>
        <p:spPr>
          <a:xfrm>
            <a:off x="669727" y="133945"/>
            <a:ext cx="7804547" cy="1138535"/>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Self-training</a:t>
            </a:r>
            <a:endParaRPr sz="900"/>
          </a:p>
        </p:txBody>
      </p:sp>
      <p:sp>
        <p:nvSpPr>
          <p:cNvPr id="127" name="Google Shape;127;p24"/>
          <p:cNvSpPr txBox="1"/>
          <p:nvPr>
            <p:ph idx="1" type="body"/>
          </p:nvPr>
        </p:nvSpPr>
        <p:spPr>
          <a:xfrm>
            <a:off x="669727" y="1366242"/>
            <a:ext cx="7804547" cy="3315146"/>
          </a:xfrm>
          <a:prstGeom prst="rect">
            <a:avLst/>
          </a:prstGeom>
          <a:noFill/>
          <a:ln>
            <a:noFill/>
          </a:ln>
        </p:spPr>
        <p:txBody>
          <a:bodyPr anchorCtr="0" anchor="t" bIns="29450" lIns="58925" spcFirstLastPara="1" rIns="58925" wrap="square" tIns="29450">
            <a:noAutofit/>
          </a:bodyPr>
          <a:lstStyle/>
          <a:p>
            <a:pPr indent="-285750" lvl="0" marL="292100" marR="0" rtl="0" algn="l">
              <a:lnSpc>
                <a:spcPct val="100000"/>
              </a:lnSpc>
              <a:spcBef>
                <a:spcPts val="0"/>
              </a:spcBef>
              <a:spcAft>
                <a:spcPts val="0"/>
              </a:spcAft>
              <a:buClr>
                <a:srgbClr val="000000"/>
              </a:buClr>
              <a:buSzPts val="2300"/>
              <a:buFont typeface="Helvetica Neue"/>
              <a:buChar char="•"/>
            </a:pPr>
            <a:r>
              <a:rPr b="0" i="0" lang="en" sz="1600" u="none" cap="none" strike="noStrike">
                <a:solidFill>
                  <a:srgbClr val="000000"/>
                </a:solidFill>
                <a:latin typeface="Helvetica Neue"/>
                <a:ea typeface="Helvetica Neue"/>
                <a:cs typeface="Helvetica Neue"/>
                <a:sym typeface="Helvetica Neue"/>
              </a:rPr>
              <a:t>Algorithm</a:t>
            </a:r>
            <a:endParaRPr b="0" i="0" sz="1600" u="none" cap="none" strike="noStrike">
              <a:solidFill>
                <a:srgbClr val="000000"/>
              </a:solidFill>
              <a:latin typeface="Helvetica Neue"/>
              <a:ea typeface="Helvetica Neue"/>
              <a:cs typeface="Helvetica Neue"/>
              <a:sym typeface="Helvetica Neue"/>
            </a:endParaRPr>
          </a:p>
          <a:p>
            <a:pPr indent="-285750" lvl="1" marL="571500" marR="0" rtl="0" algn="l">
              <a:lnSpc>
                <a:spcPct val="100000"/>
              </a:lnSpc>
              <a:spcBef>
                <a:spcPts val="2100"/>
              </a:spcBef>
              <a:spcAft>
                <a:spcPts val="0"/>
              </a:spcAft>
              <a:buClr>
                <a:srgbClr val="000000"/>
              </a:buClr>
              <a:buSzPts val="2300"/>
              <a:buFont typeface="Helvetica Neue"/>
              <a:buChar char="•"/>
            </a:pPr>
            <a:r>
              <a:rPr b="0" i="0" lang="en" sz="1600" u="none" cap="none" strike="noStrike">
                <a:solidFill>
                  <a:srgbClr val="000000"/>
                </a:solidFill>
                <a:latin typeface="Helvetica Neue"/>
                <a:ea typeface="Helvetica Neue"/>
                <a:cs typeface="Helvetica Neue"/>
                <a:sym typeface="Helvetica Neue"/>
              </a:rPr>
              <a:t>Train a function from labeled data</a:t>
            </a:r>
            <a:endParaRPr b="0" i="0" sz="1600" u="none" cap="none" strike="noStrike">
              <a:solidFill>
                <a:srgbClr val="000000"/>
              </a:solidFill>
              <a:latin typeface="Helvetica Neue"/>
              <a:ea typeface="Helvetica Neue"/>
              <a:cs typeface="Helvetica Neue"/>
              <a:sym typeface="Helvetica Neue"/>
            </a:endParaRPr>
          </a:p>
          <a:p>
            <a:pPr indent="-285750" lvl="1" marL="571500" marR="0" rtl="0" algn="l">
              <a:lnSpc>
                <a:spcPct val="100000"/>
              </a:lnSpc>
              <a:spcBef>
                <a:spcPts val="2100"/>
              </a:spcBef>
              <a:spcAft>
                <a:spcPts val="0"/>
              </a:spcAft>
              <a:buClr>
                <a:srgbClr val="000000"/>
              </a:buClr>
              <a:buSzPts val="2300"/>
              <a:buFont typeface="Helvetica Neue"/>
              <a:buChar char="•"/>
            </a:pPr>
            <a:r>
              <a:rPr b="0" i="0" lang="en" sz="1600" u="none" cap="none" strike="noStrike">
                <a:solidFill>
                  <a:srgbClr val="000000"/>
                </a:solidFill>
                <a:latin typeface="Helvetica Neue"/>
                <a:ea typeface="Helvetica Neue"/>
                <a:cs typeface="Helvetica Neue"/>
                <a:sym typeface="Helvetica Neue"/>
              </a:rPr>
              <a:t>Predict labels for unlabeled data</a:t>
            </a:r>
            <a:endParaRPr b="0" i="0" sz="1600" u="none" cap="none" strike="noStrike">
              <a:solidFill>
                <a:srgbClr val="000000"/>
              </a:solidFill>
              <a:latin typeface="Helvetica Neue"/>
              <a:ea typeface="Helvetica Neue"/>
              <a:cs typeface="Helvetica Neue"/>
              <a:sym typeface="Helvetica Neue"/>
            </a:endParaRPr>
          </a:p>
          <a:p>
            <a:pPr indent="-285750" lvl="1" marL="571500" marR="0" rtl="0" algn="l">
              <a:lnSpc>
                <a:spcPct val="100000"/>
              </a:lnSpc>
              <a:spcBef>
                <a:spcPts val="2100"/>
              </a:spcBef>
              <a:spcAft>
                <a:spcPts val="0"/>
              </a:spcAft>
              <a:buClr>
                <a:srgbClr val="000000"/>
              </a:buClr>
              <a:buSzPts val="2300"/>
              <a:buFont typeface="Helvetica Neue"/>
              <a:buChar char="•"/>
            </a:pPr>
            <a:r>
              <a:rPr b="0" i="0" lang="en" sz="1600" u="none" cap="none" strike="noStrike">
                <a:solidFill>
                  <a:srgbClr val="000000"/>
                </a:solidFill>
                <a:latin typeface="Helvetica Neue"/>
                <a:ea typeface="Helvetica Neue"/>
                <a:cs typeface="Helvetica Neue"/>
                <a:sym typeface="Helvetica Neue"/>
              </a:rPr>
              <a:t>Add predicted labels to labeled data</a:t>
            </a:r>
            <a:endParaRPr b="0" i="0" sz="1600" u="none" cap="none" strike="noStrike">
              <a:solidFill>
                <a:srgbClr val="000000"/>
              </a:solidFill>
              <a:latin typeface="Helvetica Neue"/>
              <a:ea typeface="Helvetica Neue"/>
              <a:cs typeface="Helvetica Neue"/>
              <a:sym typeface="Helvetica Neue"/>
            </a:endParaRPr>
          </a:p>
          <a:p>
            <a:pPr indent="-285750" lvl="1" marL="571500" marR="0" rtl="0" algn="l">
              <a:lnSpc>
                <a:spcPct val="100000"/>
              </a:lnSpc>
              <a:spcBef>
                <a:spcPts val="2100"/>
              </a:spcBef>
              <a:spcAft>
                <a:spcPts val="0"/>
              </a:spcAft>
              <a:buClr>
                <a:srgbClr val="000000"/>
              </a:buClr>
              <a:buSzPts val="2300"/>
              <a:buFont typeface="Helvetica Neue"/>
              <a:buChar char="•"/>
            </a:pPr>
            <a:r>
              <a:rPr b="0" i="0" lang="en" sz="1600" u="none" cap="none" strike="noStrike">
                <a:solidFill>
                  <a:srgbClr val="000000"/>
                </a:solidFill>
                <a:latin typeface="Helvetica Neue"/>
                <a:ea typeface="Helvetica Neue"/>
                <a:cs typeface="Helvetica Neue"/>
                <a:sym typeface="Helvetica Neue"/>
              </a:rPr>
              <a:t>Repeat</a:t>
            </a:r>
            <a:endParaRPr b="0" i="0" sz="1600" u="none" cap="none" strike="noStrike">
              <a:solidFill>
                <a:srgbClr val="000000"/>
              </a:solidFill>
              <a:latin typeface="Helvetica Neue"/>
              <a:ea typeface="Helvetica Neue"/>
              <a:cs typeface="Helvetica Neue"/>
              <a:sym typeface="Helvetica Neue"/>
            </a:endParaRPr>
          </a:p>
          <a:p>
            <a:pPr indent="-285750" lvl="0" marL="292100" marR="0" rtl="0" algn="l">
              <a:lnSpc>
                <a:spcPct val="100000"/>
              </a:lnSpc>
              <a:spcBef>
                <a:spcPts val="2100"/>
              </a:spcBef>
              <a:spcAft>
                <a:spcPts val="0"/>
              </a:spcAft>
              <a:buClr>
                <a:srgbClr val="000000"/>
              </a:buClr>
              <a:buSzPts val="2300"/>
              <a:buFont typeface="Helvetica Neue"/>
              <a:buChar char="•"/>
            </a:pPr>
            <a:r>
              <a:rPr b="0" i="0" lang="en" sz="1600" u="none" cap="none" strike="noStrike">
                <a:solidFill>
                  <a:srgbClr val="000000"/>
                </a:solidFill>
                <a:latin typeface="Helvetica Neue"/>
                <a:ea typeface="Helvetica Neue"/>
                <a:cs typeface="Helvetica Neue"/>
                <a:sym typeface="Helvetica Neue"/>
              </a:rPr>
              <a:t>Variations based on which and how many predicted labels are added to the labeled data. Related to co-training</a:t>
            </a:r>
            <a:endParaRPr sz="900"/>
          </a:p>
        </p:txBody>
      </p:sp>
      <p:pic>
        <p:nvPicPr>
          <p:cNvPr id="128" name="Google Shape;128;p24"/>
          <p:cNvPicPr preferRelativeResize="0"/>
          <p:nvPr/>
        </p:nvPicPr>
        <p:blipFill rotWithShape="1">
          <a:blip r:embed="rId3">
            <a:alphaModFix/>
          </a:blip>
          <a:srcRect b="0" l="0" r="0" t="0"/>
          <a:stretch/>
        </p:blipFill>
        <p:spPr>
          <a:xfrm>
            <a:off x="5299770" y="1037239"/>
            <a:ext cx="2628677" cy="24620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FFFFFF"/>
      </a:accent3>
      <a:accent4>
        <a:srgbClr val="00A2FF"/>
      </a:accent4>
      <a:accent5>
        <a:srgbClr val="16E7CF"/>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